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77" r:id="rId2"/>
    <p:sldId id="259" r:id="rId3"/>
    <p:sldId id="261" r:id="rId4"/>
    <p:sldId id="262" r:id="rId5"/>
    <p:sldId id="265" r:id="rId6"/>
    <p:sldId id="279" r:id="rId7"/>
    <p:sldId id="273" r:id="rId8"/>
    <p:sldId id="281" r:id="rId9"/>
    <p:sldId id="266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4" r:id="rId19"/>
    <p:sldId id="295" r:id="rId20"/>
    <p:sldId id="296" r:id="rId21"/>
    <p:sldId id="297" r:id="rId22"/>
    <p:sldId id="271" r:id="rId23"/>
    <p:sldId id="298" r:id="rId24"/>
    <p:sldId id="300" r:id="rId2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4A04"/>
    <a:srgbClr val="EBD00B"/>
    <a:srgbClr val="7E1800"/>
    <a:srgbClr val="FF3300"/>
    <a:srgbClr val="0433C8"/>
    <a:srgbClr val="3365FB"/>
    <a:srgbClr val="E5FFE5"/>
    <a:srgbClr val="99FF99"/>
    <a:srgbClr val="FFFF00"/>
    <a:srgbClr val="F6DF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2DE49-8AC1-437B-97ED-5D728B38F2C1}" type="datetimeFigureOut">
              <a:rPr lang="de-DE" smtClean="0"/>
              <a:pPr/>
              <a:t>17.02.2020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67FF0-1D74-4C46-90B8-E0BEB926443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1893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042" tIns="46020" rIns="92042" bIns="46020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579076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589" tIns="45793" rIns="91589" bIns="45793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431709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93813" y="798513"/>
            <a:ext cx="4270375" cy="3203575"/>
          </a:xfrm>
          <a:ln/>
        </p:spPr>
      </p:sp>
      <p:sp>
        <p:nvSpPr>
          <p:cNvPr id="126979" name="Notizenplatzhalt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4168411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93813" y="798513"/>
            <a:ext cx="4270375" cy="3203575"/>
          </a:xfrm>
          <a:ln/>
        </p:spPr>
      </p:sp>
      <p:sp>
        <p:nvSpPr>
          <p:cNvPr id="128003" name="Notizenplatzhalt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857677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93813" y="798513"/>
            <a:ext cx="4270375" cy="3203575"/>
          </a:xfrm>
          <a:ln/>
        </p:spPr>
      </p:sp>
      <p:sp>
        <p:nvSpPr>
          <p:cNvPr id="129027" name="Notizenplatzhalt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4221589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93813" y="798513"/>
            <a:ext cx="4270375" cy="3203575"/>
          </a:xfrm>
          <a:ln/>
        </p:spPr>
      </p:sp>
      <p:sp>
        <p:nvSpPr>
          <p:cNvPr id="130051" name="Notizenplatzhalt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724060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042" tIns="46020" rIns="92042" bIns="46020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505920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042" tIns="46020" rIns="92042" bIns="46020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7190858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042" tIns="46020" rIns="92042" bIns="46020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3426489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042" tIns="46020" rIns="92042" bIns="46020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0169962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5400" y="798513"/>
            <a:ext cx="4268788" cy="3203575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036" y="4347634"/>
            <a:ext cx="5029929" cy="3848100"/>
          </a:xfrm>
          <a:noFill/>
          <a:ln w="9525"/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696155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30" y="4343400"/>
            <a:ext cx="5027741" cy="4114800"/>
          </a:xfrm>
          <a:noFill/>
          <a:ln w="9525"/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0485763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431292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496128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825553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80884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40271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izenplatzhalt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06553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67077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4040616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5FA7F96-2FC5-4DD1-948A-3C3532B75EF8}" type="datetimeFigureOut">
              <a:rPr lang="de-DE"/>
              <a:pPr>
                <a:defRPr/>
              </a:pPr>
              <a:t>17.02.2020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920433A-B991-4AFC-8890-3B10EC1541D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B9EBC46-B675-4D63-B1FF-5AA410175702}" type="datetimeFigureOut">
              <a:rPr lang="de-DE"/>
              <a:pPr>
                <a:defRPr/>
              </a:pPr>
              <a:t>17.02.2020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FF33D02-05EB-4EF3-B149-5C6D4D6A3C7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BBEF31E-756C-46CC-ACB3-C6D219D62036}" type="datetimeFigureOut">
              <a:rPr lang="de-DE"/>
              <a:pPr>
                <a:defRPr/>
              </a:pPr>
              <a:t>17.02.2020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73B0061-F221-4DCC-8E69-A16D534D212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8156331" y="6510339"/>
            <a:ext cx="876715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1200" smtClean="0">
                <a:solidFill>
                  <a:srgbClr val="6600FF"/>
                </a:solidFill>
              </a:rPr>
              <a:t>Seite </a:t>
            </a:r>
            <a:fld id="{DC8664CB-5830-40E4-AFA9-982A4BA95BF7}" type="slidenum">
              <a:rPr lang="de-DE" sz="1200" smtClean="0">
                <a:solidFill>
                  <a:srgbClr val="6600FF"/>
                </a:solidFill>
              </a:rPr>
              <a:pPr>
                <a:defRPr/>
              </a:pPr>
              <a:t>‹Nr.›</a:t>
            </a:fld>
            <a:endParaRPr lang="de-DE" sz="1200" smtClean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1428750"/>
            <a:ext cx="9132277" cy="152400"/>
            <a:chOff x="0" y="900"/>
            <a:chExt cx="5753" cy="96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0" y="900"/>
              <a:ext cx="5753" cy="47"/>
            </a:xfrm>
            <a:prstGeom prst="rect">
              <a:avLst/>
            </a:prstGeom>
            <a:gradFill rotWithShape="0">
              <a:gsLst>
                <a:gs pos="0">
                  <a:srgbClr val="006F65"/>
                </a:gs>
                <a:gs pos="50000">
                  <a:srgbClr val="00DFCA"/>
                </a:gs>
                <a:gs pos="100000">
                  <a:srgbClr val="006F65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de-DE" altLang="de-DE" smtClean="0">
                <a:solidFill>
                  <a:srgbClr val="FFFFFF"/>
                </a:solidFill>
              </a:endParaRPr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0" y="972"/>
              <a:ext cx="5753" cy="24"/>
            </a:xfrm>
            <a:prstGeom prst="rect">
              <a:avLst/>
            </a:prstGeom>
            <a:gradFill rotWithShape="0">
              <a:gsLst>
                <a:gs pos="0">
                  <a:srgbClr val="976080"/>
                </a:gs>
                <a:gs pos="50000">
                  <a:srgbClr val="D989B8"/>
                </a:gs>
                <a:gs pos="100000">
                  <a:srgbClr val="976080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de-DE" altLang="de-DE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8521342" y="6484733"/>
            <a:ext cx="530339" cy="3052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0488" tIns="44450" rIns="90488" bIns="44450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DEEAC840-88A8-4DDF-9630-A003E5EE3CE8}" type="slidenum">
              <a:rPr lang="de-DE" altLang="de-DE" sz="1400" smtClean="0">
                <a:solidFill>
                  <a:srgbClr val="FFFFFF"/>
                </a:solidFill>
              </a:rPr>
              <a:pPr algn="r">
                <a:defRPr/>
              </a:pPr>
              <a:t>‹Nr.›</a:t>
            </a:fld>
            <a:endParaRPr lang="de-DE" altLang="de-DE" sz="1400" smtClean="0">
              <a:solidFill>
                <a:srgbClr val="FFFFFF"/>
              </a:solidFill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rot="20431611">
            <a:off x="0" y="190500"/>
            <a:ext cx="838200" cy="1588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rot="20427953">
            <a:off x="457200" y="0"/>
            <a:ext cx="1466" cy="53340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 rot="20441519">
            <a:off x="0" y="0"/>
            <a:ext cx="304800" cy="228600"/>
          </a:xfrm>
          <a:prstGeom prst="rect">
            <a:avLst/>
          </a:prstGeom>
          <a:solidFill>
            <a:srgbClr val="FF3300"/>
          </a:solidFill>
          <a:ln>
            <a:noFill/>
          </a:ln>
          <a:ex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smtClean="0">
              <a:solidFill>
                <a:srgbClr val="FFFFFF"/>
              </a:solidFill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-685800" y="6705600"/>
            <a:ext cx="184731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sz="1400" smtClean="0">
              <a:solidFill>
                <a:srgbClr val="0066FF"/>
              </a:solidFill>
            </a:endParaRPr>
          </a:p>
        </p:txBody>
      </p:sp>
      <p:pic>
        <p:nvPicPr>
          <p:cNvPr id="13" name="Grafik 2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46" y="6003926"/>
            <a:ext cx="791308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9248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09600" y="1905000"/>
            <a:ext cx="7848600" cy="4114800"/>
          </a:xfrm>
        </p:spPr>
        <p:txBody>
          <a:bodyPr/>
          <a:lstStyle/>
          <a:p>
            <a:pPr lvl="0"/>
            <a:endParaRPr lang="de-DE" noProof="0" smtClean="0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061DC70-7C8F-4640-B922-A338A14351C6}" type="datetimeFigureOut">
              <a:rPr lang="de-DE"/>
              <a:pPr>
                <a:defRPr/>
              </a:pPr>
              <a:t>17.02.2020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055CFDB-1BE4-4B41-B187-0C28F52BF4F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DDB9141-015E-48DE-960B-A72D1CBA1615}" type="datetimeFigureOut">
              <a:rPr lang="de-DE"/>
              <a:pPr>
                <a:defRPr/>
              </a:pPr>
              <a:t>17.02.2020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8CA5254-966F-4672-A7CF-F2CFA60CD8C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FF05905-7C42-45B5-96CF-8097C151364E}" type="datetimeFigureOut">
              <a:rPr lang="de-DE"/>
              <a:pPr>
                <a:defRPr/>
              </a:pPr>
              <a:t>17.02.2020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C377783-6A0B-49BF-AB1F-C828FEDD997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9E6DA08-6DE8-42F4-A4C7-3618A6A315C2}" type="datetimeFigureOut">
              <a:rPr lang="de-DE"/>
              <a:pPr>
                <a:defRPr/>
              </a:pPr>
              <a:t>17.02.2020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8F64583-986F-4F09-A303-E313E9C7C8F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A6D41B1-10F9-47D7-A0D5-A3967AA1C55E}" type="datetimeFigureOut">
              <a:rPr lang="de-DE"/>
              <a:pPr>
                <a:defRPr/>
              </a:pPr>
              <a:t>17.02.2020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F9ED4E7-64B2-4094-895E-4C98341613B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319533C-4431-4024-9665-70A3CA8E9B72}" type="datetimeFigureOut">
              <a:rPr lang="de-DE"/>
              <a:pPr>
                <a:defRPr/>
              </a:pPr>
              <a:t>17.02.2020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FFA25A4-854B-4D53-9A55-F2ACB3FDCE1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4BE73CC-5CCB-47BA-9042-C5E7F7688878}" type="datetimeFigureOut">
              <a:rPr lang="de-DE"/>
              <a:pPr>
                <a:defRPr/>
              </a:pPr>
              <a:t>17.02.2020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53F9608-FC26-4C1B-92A8-F38F6365498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2C45C75-EF24-49DF-8E57-A6ADEA36D048}" type="datetimeFigureOut">
              <a:rPr lang="de-DE"/>
              <a:pPr>
                <a:defRPr/>
              </a:pPr>
              <a:t>17.02.2020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BB9178D-8380-4249-9E79-FEB91C13284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F2D91A8-D3B4-414F-A2BB-994AF6E1001C}" type="datetimeFigureOut">
              <a:rPr lang="de-DE"/>
              <a:pPr>
                <a:defRPr/>
              </a:pPr>
              <a:t>17.02.2020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0677006-F218-449F-81BC-D516CB6FE4B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Word_97-2003-Dokument2.doc"/><Relationship Id="rId5" Type="http://schemas.openxmlformats.org/officeDocument/2006/relationships/image" Target="../media/image3.wmf"/><Relationship Id="rId4" Type="http://schemas.openxmlformats.org/officeDocument/2006/relationships/oleObject" Target="../embeddings/Microsoft_Word_97-2003-Dokument1.doc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556792"/>
            <a:ext cx="8534400" cy="1143000"/>
          </a:xfrm>
        </p:spPr>
        <p:txBody>
          <a:bodyPr/>
          <a:lstStyle/>
          <a:p>
            <a:pPr>
              <a:defRPr/>
            </a:pPr>
            <a:r>
              <a:rPr lang="de-DE" altLang="de-DE" sz="72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Die Sekundarstufe II </a:t>
            </a:r>
            <a:r>
              <a:rPr lang="de-DE" altLang="de-DE" sz="4800" b="1" dirty="0" smtClean="0">
                <a:solidFill>
                  <a:srgbClr val="008000"/>
                </a:solidFill>
                <a:latin typeface="+mn-lt"/>
              </a:rPr>
              <a:t>                         </a:t>
            </a:r>
            <a:endParaRPr lang="de-DE" altLang="de-DE" sz="4800" b="1" dirty="0" smtClean="0">
              <a:solidFill>
                <a:srgbClr val="008000"/>
              </a:solidFill>
              <a:cs typeface="Times New Roman" pitchFamily="18" charset="0"/>
            </a:endParaRPr>
          </a:p>
        </p:txBody>
      </p:sp>
      <p:sp>
        <p:nvSpPr>
          <p:cNvPr id="94211" name="WordArt 3"/>
          <p:cNvSpPr>
            <a:spLocks noChangeArrowheads="1" noChangeShapeType="1" noTextEdit="1"/>
          </p:cNvSpPr>
          <p:nvPr/>
        </p:nvSpPr>
        <p:spPr bwMode="auto">
          <a:xfrm>
            <a:off x="838200" y="2514600"/>
            <a:ext cx="7467600" cy="3352800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0816796"/>
              </a:avLst>
            </a:prstTxWarp>
          </a:bodyPr>
          <a:lstStyle/>
          <a:p>
            <a:pPr algn="ctr"/>
            <a:endParaRPr lang="de-DE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94212" name="Text Box 5"/>
          <p:cNvSpPr txBox="1">
            <a:spLocks noChangeArrowheads="1"/>
          </p:cNvSpPr>
          <p:nvPr/>
        </p:nvSpPr>
        <p:spPr bwMode="auto">
          <a:xfrm>
            <a:off x="539552" y="3284984"/>
            <a:ext cx="8241323" cy="19389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6000" b="1" dirty="0">
                <a:solidFill>
                  <a:srgbClr val="280049"/>
                </a:solidFill>
              </a:rPr>
              <a:t>Abitur - Jahrgang </a:t>
            </a:r>
            <a:r>
              <a:rPr lang="de-DE" altLang="de-DE" sz="6000" b="1" dirty="0" smtClean="0">
                <a:solidFill>
                  <a:srgbClr val="280049"/>
                </a:solidFill>
              </a:rPr>
              <a:t>2023</a:t>
            </a:r>
            <a:endParaRPr lang="de-DE" altLang="de-DE" sz="6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609600" y="228601"/>
            <a:ext cx="787204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endParaRPr lang="de-DE" altLang="de-DE" sz="2400">
              <a:solidFill>
                <a:srgbClr val="DC0081"/>
              </a:solidFill>
            </a:endParaRP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4106008" y="1844675"/>
            <a:ext cx="990600" cy="4840288"/>
          </a:xfrm>
          <a:prstGeom prst="rect">
            <a:avLst/>
          </a:prstGeom>
          <a:solidFill>
            <a:srgbClr val="9966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altLang="de-DE" sz="2400">
              <a:solidFill>
                <a:srgbClr val="FFFFFF"/>
              </a:solidFill>
            </a:endParaRP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5257800" y="1828800"/>
            <a:ext cx="990600" cy="4840288"/>
          </a:xfrm>
          <a:prstGeom prst="rect">
            <a:avLst/>
          </a:prstGeom>
          <a:solidFill>
            <a:srgbClr val="9966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6400800" y="1838326"/>
            <a:ext cx="990600" cy="4830763"/>
          </a:xfrm>
          <a:prstGeom prst="rect">
            <a:avLst/>
          </a:prstGeom>
          <a:solidFill>
            <a:srgbClr val="9966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7562850" y="1844676"/>
            <a:ext cx="990600" cy="4830763"/>
          </a:xfrm>
          <a:prstGeom prst="rect">
            <a:avLst/>
          </a:prstGeom>
          <a:solidFill>
            <a:srgbClr val="9966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4289181" y="1944688"/>
            <a:ext cx="85151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de-DE" sz="2400">
                <a:solidFill>
                  <a:srgbClr val="FFFFFF"/>
                </a:solidFill>
              </a:rPr>
              <a:t>Q1.1</a:t>
            </a:r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5317881" y="1933575"/>
            <a:ext cx="85151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de-DE" sz="2400">
                <a:solidFill>
                  <a:srgbClr val="FFFFFF"/>
                </a:solidFill>
              </a:rPr>
              <a:t>Q1.2</a:t>
            </a:r>
          </a:p>
        </p:txBody>
      </p:sp>
      <p:sp>
        <p:nvSpPr>
          <p:cNvPr id="99338" name="Text Box 10"/>
          <p:cNvSpPr txBox="1">
            <a:spLocks noChangeArrowheads="1"/>
          </p:cNvSpPr>
          <p:nvPr/>
        </p:nvSpPr>
        <p:spPr bwMode="auto">
          <a:xfrm>
            <a:off x="6460881" y="1933575"/>
            <a:ext cx="85151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de-DE" sz="2400">
                <a:solidFill>
                  <a:srgbClr val="FFFFFF"/>
                </a:solidFill>
              </a:rPr>
              <a:t>Q2.1</a:t>
            </a:r>
          </a:p>
        </p:txBody>
      </p:sp>
      <p:sp>
        <p:nvSpPr>
          <p:cNvPr id="99339" name="Text Box 11"/>
          <p:cNvSpPr txBox="1">
            <a:spLocks noChangeArrowheads="1"/>
          </p:cNvSpPr>
          <p:nvPr/>
        </p:nvSpPr>
        <p:spPr bwMode="auto">
          <a:xfrm>
            <a:off x="7603881" y="1905000"/>
            <a:ext cx="85151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de-DE" sz="2400">
                <a:solidFill>
                  <a:srgbClr val="FFFFFF"/>
                </a:solidFill>
              </a:rPr>
              <a:t>Q2.2</a:t>
            </a:r>
          </a:p>
        </p:txBody>
      </p:sp>
      <p:sp>
        <p:nvSpPr>
          <p:cNvPr id="174092" name="Line 12"/>
          <p:cNvSpPr>
            <a:spLocks noChangeShapeType="1"/>
          </p:cNvSpPr>
          <p:nvPr/>
        </p:nvSpPr>
        <p:spPr bwMode="auto">
          <a:xfrm>
            <a:off x="990600" y="2590800"/>
            <a:ext cx="70104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74093" name="Line 13"/>
          <p:cNvSpPr>
            <a:spLocks noChangeShapeType="1"/>
          </p:cNvSpPr>
          <p:nvPr/>
        </p:nvSpPr>
        <p:spPr bwMode="auto">
          <a:xfrm>
            <a:off x="3505200" y="2895600"/>
            <a:ext cx="44958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74094" name="Line 14"/>
          <p:cNvSpPr>
            <a:spLocks noChangeShapeType="1"/>
          </p:cNvSpPr>
          <p:nvPr/>
        </p:nvSpPr>
        <p:spPr bwMode="auto">
          <a:xfrm>
            <a:off x="3200400" y="3276600"/>
            <a:ext cx="48006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74095" name="Line 15"/>
          <p:cNvSpPr>
            <a:spLocks noChangeShapeType="1"/>
          </p:cNvSpPr>
          <p:nvPr/>
        </p:nvSpPr>
        <p:spPr bwMode="auto">
          <a:xfrm>
            <a:off x="2971800" y="4343400"/>
            <a:ext cx="50292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74096" name="Line 16"/>
          <p:cNvSpPr>
            <a:spLocks noChangeShapeType="1"/>
          </p:cNvSpPr>
          <p:nvPr/>
        </p:nvSpPr>
        <p:spPr bwMode="auto">
          <a:xfrm>
            <a:off x="914400" y="4953000"/>
            <a:ext cx="71628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74097" name="Line 17"/>
          <p:cNvSpPr>
            <a:spLocks noChangeShapeType="1"/>
          </p:cNvSpPr>
          <p:nvPr/>
        </p:nvSpPr>
        <p:spPr bwMode="auto">
          <a:xfrm>
            <a:off x="3006969" y="5332413"/>
            <a:ext cx="50292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74098" name="Line 18"/>
          <p:cNvSpPr>
            <a:spLocks noChangeShapeType="1"/>
          </p:cNvSpPr>
          <p:nvPr/>
        </p:nvSpPr>
        <p:spPr bwMode="auto">
          <a:xfrm>
            <a:off x="2829658" y="5661025"/>
            <a:ext cx="28956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74099" name="Line 19"/>
          <p:cNvSpPr>
            <a:spLocks noChangeShapeType="1"/>
          </p:cNvSpPr>
          <p:nvPr/>
        </p:nvSpPr>
        <p:spPr bwMode="auto">
          <a:xfrm>
            <a:off x="2343150" y="6057900"/>
            <a:ext cx="57150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74114" name="Line 34"/>
          <p:cNvSpPr>
            <a:spLocks noChangeShapeType="1"/>
          </p:cNvSpPr>
          <p:nvPr/>
        </p:nvSpPr>
        <p:spPr bwMode="auto">
          <a:xfrm>
            <a:off x="4495800" y="4038600"/>
            <a:ext cx="1219200" cy="0"/>
          </a:xfrm>
          <a:prstGeom prst="line">
            <a:avLst/>
          </a:prstGeom>
          <a:noFill/>
          <a:ln w="76200">
            <a:solidFill>
              <a:schemeClr val="tx2"/>
            </a:solidFill>
            <a:prstDash val="sysDash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74115" name="Line 35"/>
          <p:cNvSpPr>
            <a:spLocks noChangeShapeType="1"/>
          </p:cNvSpPr>
          <p:nvPr/>
        </p:nvSpPr>
        <p:spPr bwMode="auto">
          <a:xfrm>
            <a:off x="6781800" y="4648200"/>
            <a:ext cx="1219200" cy="0"/>
          </a:xfrm>
          <a:prstGeom prst="line">
            <a:avLst/>
          </a:prstGeom>
          <a:noFill/>
          <a:ln w="76200">
            <a:solidFill>
              <a:schemeClr val="tx2"/>
            </a:solidFill>
            <a:prstDash val="sysDash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74116" name="Line 36"/>
          <p:cNvSpPr>
            <a:spLocks noChangeShapeType="1"/>
          </p:cNvSpPr>
          <p:nvPr/>
        </p:nvSpPr>
        <p:spPr bwMode="auto">
          <a:xfrm>
            <a:off x="2776904" y="3716338"/>
            <a:ext cx="28956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9351" name="Rectangle 38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6324600" cy="990600"/>
          </a:xfrm>
        </p:spPr>
        <p:txBody>
          <a:bodyPr/>
          <a:lstStyle/>
          <a:p>
            <a:pPr algn="l"/>
            <a:r>
              <a:rPr lang="de-DE" altLang="de-DE" sz="36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Pflichtfächer und </a:t>
            </a:r>
            <a:br>
              <a:rPr lang="de-DE" altLang="de-DE" sz="36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</a:br>
            <a:r>
              <a:rPr lang="de-DE" altLang="de-DE" sz="36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Mindestbelegungsdauer</a:t>
            </a:r>
            <a:endParaRPr lang="de-DE" altLang="de-DE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Line 34"/>
          <p:cNvSpPr>
            <a:spLocks noChangeShapeType="1"/>
          </p:cNvSpPr>
          <p:nvPr/>
        </p:nvSpPr>
        <p:spPr bwMode="auto">
          <a:xfrm>
            <a:off x="4506058" y="6405563"/>
            <a:ext cx="1219200" cy="0"/>
          </a:xfrm>
          <a:prstGeom prst="line">
            <a:avLst/>
          </a:prstGeom>
          <a:noFill/>
          <a:ln w="76200">
            <a:solidFill>
              <a:schemeClr val="tx2"/>
            </a:solidFill>
            <a:prstDash val="sysDash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0" y="6021288"/>
            <a:ext cx="899592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333375" y="2357438"/>
            <a:ext cx="3155950" cy="42473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2400" b="1" dirty="0">
                <a:solidFill>
                  <a:srgbClr val="FF0000"/>
                </a:solidFill>
              </a:rPr>
              <a:t>D</a:t>
            </a:r>
          </a:p>
          <a:p>
            <a:r>
              <a:rPr lang="de-DE" altLang="de-DE" sz="2400" b="1" dirty="0">
                <a:solidFill>
                  <a:srgbClr val="FF0000"/>
                </a:solidFill>
              </a:rPr>
              <a:t>1. F-Sprache </a:t>
            </a:r>
            <a:r>
              <a:rPr lang="de-DE" altLang="de-DE" sz="1800" b="1" dirty="0">
                <a:solidFill>
                  <a:srgbClr val="FF0000"/>
                </a:solidFill>
              </a:rPr>
              <a:t>(E/L/F)</a:t>
            </a:r>
            <a:endParaRPr lang="de-DE" altLang="de-DE" sz="2400" b="1" dirty="0">
              <a:solidFill>
                <a:srgbClr val="FF0000"/>
              </a:solidFill>
            </a:endParaRPr>
          </a:p>
          <a:p>
            <a:r>
              <a:rPr lang="de-DE" altLang="de-DE" sz="2400" b="1" dirty="0">
                <a:solidFill>
                  <a:srgbClr val="FF0000"/>
                </a:solidFill>
              </a:rPr>
              <a:t>2. F-Sprache </a:t>
            </a:r>
            <a:r>
              <a:rPr lang="de-DE" altLang="de-DE" sz="2400" b="1" dirty="0">
                <a:solidFill>
                  <a:srgbClr val="DC0081"/>
                </a:solidFill>
              </a:rPr>
              <a:t>/ </a:t>
            </a:r>
            <a:r>
              <a:rPr lang="de-DE" altLang="de-DE" sz="2400" b="1" dirty="0">
                <a:solidFill>
                  <a:srgbClr val="280049"/>
                </a:solidFill>
              </a:rPr>
              <a:t>NW</a:t>
            </a:r>
          </a:p>
          <a:p>
            <a:r>
              <a:rPr lang="de-DE" altLang="de-DE" sz="2400" b="1" dirty="0">
                <a:solidFill>
                  <a:srgbClr val="FF0000"/>
                </a:solidFill>
              </a:rPr>
              <a:t>KU/</a:t>
            </a:r>
            <a:r>
              <a:rPr lang="de-DE" altLang="de-DE" sz="2400" b="1" dirty="0" err="1">
                <a:solidFill>
                  <a:srgbClr val="FF0000"/>
                </a:solidFill>
              </a:rPr>
              <a:t>Mu</a:t>
            </a:r>
            <a:r>
              <a:rPr lang="de-DE" altLang="de-DE" sz="2400" b="1" dirty="0">
                <a:solidFill>
                  <a:srgbClr val="FF0000"/>
                </a:solidFill>
              </a:rPr>
              <a:t> </a:t>
            </a:r>
          </a:p>
          <a:p>
            <a:r>
              <a:rPr lang="de-DE" altLang="de-DE" sz="1800" b="1" dirty="0">
                <a:solidFill>
                  <a:srgbClr val="FF0000"/>
                </a:solidFill>
              </a:rPr>
              <a:t>optional LI</a:t>
            </a:r>
            <a:endParaRPr lang="de-DE" altLang="de-DE" sz="2400" b="1" dirty="0">
              <a:solidFill>
                <a:srgbClr val="FF0000"/>
              </a:solidFill>
            </a:endParaRPr>
          </a:p>
          <a:p>
            <a:r>
              <a:rPr lang="de-DE" altLang="de-DE" sz="2400" b="1" dirty="0">
                <a:solidFill>
                  <a:srgbClr val="3365FB"/>
                </a:solidFill>
              </a:rPr>
              <a:t>GS </a:t>
            </a:r>
            <a:r>
              <a:rPr lang="de-DE" altLang="de-DE" sz="1800" b="1" dirty="0">
                <a:solidFill>
                  <a:srgbClr val="3365FB"/>
                </a:solidFill>
              </a:rPr>
              <a:t>(GE/SW/EK/...)</a:t>
            </a:r>
          </a:p>
          <a:p>
            <a:r>
              <a:rPr lang="de-DE" altLang="de-DE" sz="1800" b="1" dirty="0">
                <a:solidFill>
                  <a:srgbClr val="3365FB"/>
                </a:solidFill>
              </a:rPr>
              <a:t>optional GE bzw. SW ab Q2</a:t>
            </a:r>
          </a:p>
          <a:p>
            <a:r>
              <a:rPr lang="de-DE" altLang="de-DE" sz="2400" b="1" dirty="0">
                <a:solidFill>
                  <a:srgbClr val="EBD00B"/>
                </a:solidFill>
              </a:rPr>
              <a:t>M</a:t>
            </a:r>
          </a:p>
          <a:p>
            <a:r>
              <a:rPr lang="de-DE" altLang="de-DE" sz="2400" b="1" dirty="0">
                <a:solidFill>
                  <a:srgbClr val="EBD00B"/>
                </a:solidFill>
              </a:rPr>
              <a:t>NW (</a:t>
            </a:r>
            <a:r>
              <a:rPr lang="de-DE" altLang="de-DE" sz="1800" b="1" dirty="0">
                <a:solidFill>
                  <a:srgbClr val="EBD00B"/>
                </a:solidFill>
              </a:rPr>
              <a:t>PH/CH/BI)</a:t>
            </a:r>
            <a:endParaRPr lang="de-DE" altLang="de-DE" sz="2400" b="1" dirty="0">
              <a:solidFill>
                <a:srgbClr val="EBD00B"/>
              </a:solidFill>
            </a:endParaRPr>
          </a:p>
          <a:p>
            <a:r>
              <a:rPr lang="de-DE" altLang="de-DE" sz="2400" b="1" dirty="0">
                <a:solidFill>
                  <a:srgbClr val="FF3300"/>
                </a:solidFill>
              </a:rPr>
              <a:t>RE </a:t>
            </a:r>
            <a:r>
              <a:rPr lang="de-DE" altLang="de-DE" sz="1800" b="1" dirty="0">
                <a:solidFill>
                  <a:srgbClr val="FF3300"/>
                </a:solidFill>
              </a:rPr>
              <a:t>(KR/ER/PL)</a:t>
            </a:r>
            <a:endParaRPr lang="de-DE" altLang="de-DE" sz="2400" b="1" dirty="0">
              <a:solidFill>
                <a:srgbClr val="FF3300"/>
              </a:solidFill>
            </a:endParaRPr>
          </a:p>
          <a:p>
            <a:r>
              <a:rPr lang="de-DE" altLang="de-DE" sz="2400" b="1" dirty="0">
                <a:solidFill>
                  <a:srgbClr val="33CC33"/>
                </a:solidFill>
              </a:rPr>
              <a:t>SP</a:t>
            </a:r>
          </a:p>
          <a:p>
            <a:r>
              <a:rPr lang="de-DE" altLang="de-DE" sz="1800" b="1" dirty="0">
                <a:solidFill>
                  <a:schemeClr val="accent4">
                    <a:lumMod val="50000"/>
                  </a:schemeClr>
                </a:solidFill>
              </a:rPr>
              <a:t>optional Projektkurs</a:t>
            </a:r>
            <a:endParaRPr lang="de-DE" altLang="de-DE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CHREIB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4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4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4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4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2" grpId="0" animBg="1"/>
      <p:bldP spid="174093" grpId="0" animBg="1"/>
      <p:bldP spid="174094" grpId="0" animBg="1"/>
      <p:bldP spid="174095" grpId="0" animBg="1"/>
      <p:bldP spid="174096" grpId="0" animBg="1"/>
      <p:bldP spid="174097" grpId="0" animBg="1"/>
      <p:bldP spid="174098" grpId="0" animBg="1"/>
      <p:bldP spid="174099" grpId="0" animBg="1"/>
      <p:bldP spid="174114" grpId="0" animBg="1"/>
      <p:bldP spid="174115" grpId="0" animBg="1"/>
      <p:bldP spid="174116" grpId="0" animBg="1"/>
      <p:bldP spid="2" grpId="0" animBg="1"/>
      <p:bldP spid="2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altLang="de-DE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Schriftlichkeit E - Q2</a:t>
            </a:r>
          </a:p>
        </p:txBody>
      </p:sp>
      <p:sp>
        <p:nvSpPr>
          <p:cNvPr id="100355" name="Line 3"/>
          <p:cNvSpPr>
            <a:spLocks noChangeShapeType="1"/>
          </p:cNvSpPr>
          <p:nvPr/>
        </p:nvSpPr>
        <p:spPr bwMode="auto">
          <a:xfrm>
            <a:off x="5638800" y="1590675"/>
            <a:ext cx="0" cy="5257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4191000" y="1676400"/>
            <a:ext cx="609600" cy="5181600"/>
            <a:chOff x="2640" y="1056"/>
            <a:chExt cx="384" cy="3264"/>
          </a:xfrm>
        </p:grpSpPr>
        <p:sp>
          <p:nvSpPr>
            <p:cNvPr id="100408" name="Rectangle 5"/>
            <p:cNvSpPr>
              <a:spLocks noChangeArrowheads="1"/>
            </p:cNvSpPr>
            <p:nvPr/>
          </p:nvSpPr>
          <p:spPr bwMode="auto">
            <a:xfrm>
              <a:off x="2640" y="1056"/>
              <a:ext cx="384" cy="3264"/>
            </a:xfrm>
            <a:prstGeom prst="rect">
              <a:avLst/>
            </a:prstGeom>
            <a:solidFill>
              <a:srgbClr val="FF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altLang="de-DE">
                <a:solidFill>
                  <a:srgbClr val="FFFFFF"/>
                </a:solidFill>
              </a:endParaRPr>
            </a:p>
          </p:txBody>
        </p:sp>
        <p:sp>
          <p:nvSpPr>
            <p:cNvPr id="100409" name="Text Box 6"/>
            <p:cNvSpPr txBox="1">
              <a:spLocks noChangeArrowheads="1"/>
            </p:cNvSpPr>
            <p:nvPr/>
          </p:nvSpPr>
          <p:spPr bwMode="auto">
            <a:xfrm>
              <a:off x="2640" y="1136"/>
              <a:ext cx="334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altLang="de-DE">
                  <a:solidFill>
                    <a:srgbClr val="280049"/>
                  </a:solidFill>
                </a:rPr>
                <a:t>E.1</a:t>
              </a: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4884127" y="1676400"/>
            <a:ext cx="621323" cy="5181600"/>
            <a:chOff x="3077" y="1056"/>
            <a:chExt cx="391" cy="3264"/>
          </a:xfrm>
        </p:grpSpPr>
        <p:sp>
          <p:nvSpPr>
            <p:cNvPr id="100406" name="Rectangle 8"/>
            <p:cNvSpPr>
              <a:spLocks noChangeArrowheads="1"/>
            </p:cNvSpPr>
            <p:nvPr/>
          </p:nvSpPr>
          <p:spPr bwMode="auto">
            <a:xfrm>
              <a:off x="3084" y="1056"/>
              <a:ext cx="384" cy="3264"/>
            </a:xfrm>
            <a:prstGeom prst="rect">
              <a:avLst/>
            </a:prstGeom>
            <a:solidFill>
              <a:srgbClr val="FF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 altLang="de-DE">
                <a:solidFill>
                  <a:srgbClr val="FFFFFF"/>
                </a:solidFill>
              </a:endParaRPr>
            </a:p>
          </p:txBody>
        </p:sp>
        <p:sp>
          <p:nvSpPr>
            <p:cNvPr id="100407" name="Text Box 9"/>
            <p:cNvSpPr txBox="1">
              <a:spLocks noChangeArrowheads="1"/>
            </p:cNvSpPr>
            <p:nvPr/>
          </p:nvSpPr>
          <p:spPr bwMode="auto">
            <a:xfrm>
              <a:off x="3077" y="1136"/>
              <a:ext cx="334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altLang="de-DE">
                  <a:solidFill>
                    <a:srgbClr val="280049"/>
                  </a:solidFill>
                </a:rPr>
                <a:t>E.2</a:t>
              </a:r>
            </a:p>
          </p:txBody>
        </p:sp>
      </p:grp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5791197" y="1676400"/>
            <a:ext cx="693370" cy="5181600"/>
            <a:chOff x="3648" y="1056"/>
            <a:chExt cx="437" cy="3264"/>
          </a:xfrm>
        </p:grpSpPr>
        <p:sp>
          <p:nvSpPr>
            <p:cNvPr id="100404" name="Rectangle 11"/>
            <p:cNvSpPr>
              <a:spLocks noChangeArrowheads="1"/>
            </p:cNvSpPr>
            <p:nvPr/>
          </p:nvSpPr>
          <p:spPr bwMode="auto">
            <a:xfrm>
              <a:off x="3648" y="1056"/>
              <a:ext cx="384" cy="3264"/>
            </a:xfrm>
            <a:prstGeom prst="rect">
              <a:avLst/>
            </a:prstGeom>
            <a:solidFill>
              <a:srgbClr val="9966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altLang="de-DE">
                <a:solidFill>
                  <a:srgbClr val="FFFFFF"/>
                </a:solidFill>
              </a:endParaRPr>
            </a:p>
          </p:txBody>
        </p:sp>
        <p:sp>
          <p:nvSpPr>
            <p:cNvPr id="100405" name="Text Box 12"/>
            <p:cNvSpPr txBox="1">
              <a:spLocks noChangeArrowheads="1"/>
            </p:cNvSpPr>
            <p:nvPr/>
          </p:nvSpPr>
          <p:spPr bwMode="auto">
            <a:xfrm>
              <a:off x="3653" y="1136"/>
              <a:ext cx="432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altLang="de-DE">
                  <a:solidFill>
                    <a:srgbClr val="280049"/>
                  </a:solidFill>
                </a:rPr>
                <a:t>Q1.1</a:t>
              </a:r>
            </a:p>
          </p:txBody>
        </p:sp>
      </p:grp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6553200" y="1676400"/>
            <a:ext cx="684457" cy="5181600"/>
            <a:chOff x="4128" y="1056"/>
            <a:chExt cx="431" cy="3264"/>
          </a:xfrm>
        </p:grpSpPr>
        <p:sp>
          <p:nvSpPr>
            <p:cNvPr id="100402" name="Rectangle 14"/>
            <p:cNvSpPr>
              <a:spLocks noChangeArrowheads="1"/>
            </p:cNvSpPr>
            <p:nvPr/>
          </p:nvSpPr>
          <p:spPr bwMode="auto">
            <a:xfrm>
              <a:off x="4128" y="1056"/>
              <a:ext cx="384" cy="3264"/>
            </a:xfrm>
            <a:prstGeom prst="rect">
              <a:avLst/>
            </a:prstGeom>
            <a:solidFill>
              <a:srgbClr val="9966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altLang="de-DE">
                <a:solidFill>
                  <a:srgbClr val="FFFFFF"/>
                </a:solidFill>
              </a:endParaRPr>
            </a:p>
          </p:txBody>
        </p:sp>
        <p:sp>
          <p:nvSpPr>
            <p:cNvPr id="100403" name="Text Box 15"/>
            <p:cNvSpPr txBox="1">
              <a:spLocks noChangeArrowheads="1"/>
            </p:cNvSpPr>
            <p:nvPr/>
          </p:nvSpPr>
          <p:spPr bwMode="auto">
            <a:xfrm>
              <a:off x="4128" y="1136"/>
              <a:ext cx="431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altLang="de-DE">
                  <a:solidFill>
                    <a:srgbClr val="280049"/>
                  </a:solidFill>
                </a:rPr>
                <a:t>Q1.2</a:t>
              </a:r>
            </a:p>
          </p:txBody>
        </p:sp>
      </p:grp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7294684" y="1676400"/>
            <a:ext cx="684457" cy="5181600"/>
            <a:chOff x="4595" y="1056"/>
            <a:chExt cx="431" cy="3264"/>
          </a:xfrm>
        </p:grpSpPr>
        <p:sp>
          <p:nvSpPr>
            <p:cNvPr id="100400" name="Rectangle 17"/>
            <p:cNvSpPr>
              <a:spLocks noChangeArrowheads="1"/>
            </p:cNvSpPr>
            <p:nvPr/>
          </p:nvSpPr>
          <p:spPr bwMode="auto">
            <a:xfrm>
              <a:off x="4608" y="1056"/>
              <a:ext cx="384" cy="3264"/>
            </a:xfrm>
            <a:prstGeom prst="rect">
              <a:avLst/>
            </a:prstGeom>
            <a:solidFill>
              <a:srgbClr val="9966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 altLang="de-DE">
                <a:solidFill>
                  <a:srgbClr val="FFFFFF"/>
                </a:solidFill>
              </a:endParaRPr>
            </a:p>
          </p:txBody>
        </p:sp>
        <p:sp>
          <p:nvSpPr>
            <p:cNvPr id="100401" name="Text Box 18"/>
            <p:cNvSpPr txBox="1">
              <a:spLocks noChangeArrowheads="1"/>
            </p:cNvSpPr>
            <p:nvPr/>
          </p:nvSpPr>
          <p:spPr bwMode="auto">
            <a:xfrm>
              <a:off x="4595" y="1146"/>
              <a:ext cx="431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altLang="de-DE">
                  <a:solidFill>
                    <a:srgbClr val="280049"/>
                  </a:solidFill>
                </a:rPr>
                <a:t>Q2.1</a:t>
              </a:r>
            </a:p>
          </p:txBody>
        </p:sp>
      </p:grpSp>
      <p:grpSp>
        <p:nvGrpSpPr>
          <p:cNvPr id="9" name="Group 19"/>
          <p:cNvGrpSpPr>
            <a:grpSpLocks/>
          </p:cNvGrpSpPr>
          <p:nvPr/>
        </p:nvGrpSpPr>
        <p:grpSpPr bwMode="auto">
          <a:xfrm>
            <a:off x="8037635" y="1676400"/>
            <a:ext cx="684457" cy="5181600"/>
            <a:chOff x="5063" y="1056"/>
            <a:chExt cx="431" cy="3264"/>
          </a:xfrm>
        </p:grpSpPr>
        <p:sp>
          <p:nvSpPr>
            <p:cNvPr id="100398" name="Rectangle 20"/>
            <p:cNvSpPr>
              <a:spLocks noChangeArrowheads="1"/>
            </p:cNvSpPr>
            <p:nvPr/>
          </p:nvSpPr>
          <p:spPr bwMode="auto">
            <a:xfrm>
              <a:off x="5088" y="1056"/>
              <a:ext cx="384" cy="3264"/>
            </a:xfrm>
            <a:prstGeom prst="rect">
              <a:avLst/>
            </a:prstGeom>
            <a:solidFill>
              <a:srgbClr val="9966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altLang="de-DE">
                <a:solidFill>
                  <a:srgbClr val="FFFFFF"/>
                </a:solidFill>
              </a:endParaRPr>
            </a:p>
          </p:txBody>
        </p:sp>
        <p:sp>
          <p:nvSpPr>
            <p:cNvPr id="100399" name="Text Box 21"/>
            <p:cNvSpPr txBox="1">
              <a:spLocks noChangeArrowheads="1"/>
            </p:cNvSpPr>
            <p:nvPr/>
          </p:nvSpPr>
          <p:spPr bwMode="auto">
            <a:xfrm>
              <a:off x="5063" y="1146"/>
              <a:ext cx="431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altLang="de-DE">
                  <a:solidFill>
                    <a:srgbClr val="280049"/>
                  </a:solidFill>
                </a:rPr>
                <a:t>Q2.2</a:t>
              </a:r>
            </a:p>
          </p:txBody>
        </p:sp>
      </p:grpSp>
      <p:grpSp>
        <p:nvGrpSpPr>
          <p:cNvPr id="10" name="Group 22"/>
          <p:cNvGrpSpPr>
            <a:grpSpLocks/>
          </p:cNvGrpSpPr>
          <p:nvPr/>
        </p:nvGrpSpPr>
        <p:grpSpPr bwMode="auto">
          <a:xfrm>
            <a:off x="3200400" y="2133600"/>
            <a:ext cx="4724400" cy="317500"/>
            <a:chOff x="2016" y="1344"/>
            <a:chExt cx="2976" cy="200"/>
          </a:xfrm>
        </p:grpSpPr>
        <p:sp>
          <p:nvSpPr>
            <p:cNvPr id="100396" name="AutoShape 23"/>
            <p:cNvSpPr>
              <a:spLocks noChangeArrowheads="1"/>
            </p:cNvSpPr>
            <p:nvPr/>
          </p:nvSpPr>
          <p:spPr bwMode="auto">
            <a:xfrm>
              <a:off x="2016" y="1351"/>
              <a:ext cx="2976" cy="193"/>
            </a:xfrm>
            <a:prstGeom prst="homePlate">
              <a:avLst>
                <a:gd name="adj" fmla="val 71245"/>
              </a:avLst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altLang="de-DE">
                <a:solidFill>
                  <a:srgbClr val="FFFFFF"/>
                </a:solidFill>
              </a:endParaRPr>
            </a:p>
          </p:txBody>
        </p:sp>
        <p:sp>
          <p:nvSpPr>
            <p:cNvPr id="100397" name="Text Box 24"/>
            <p:cNvSpPr txBox="1">
              <a:spLocks noChangeArrowheads="1"/>
            </p:cNvSpPr>
            <p:nvPr/>
          </p:nvSpPr>
          <p:spPr bwMode="auto">
            <a:xfrm>
              <a:off x="2096" y="1344"/>
              <a:ext cx="864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>
                  <a:solidFill>
                    <a:srgbClr val="280049"/>
                  </a:solidFill>
                </a:rPr>
                <a:t>Deutsch</a:t>
              </a:r>
            </a:p>
          </p:txBody>
        </p:sp>
      </p:grpSp>
      <p:grpSp>
        <p:nvGrpSpPr>
          <p:cNvPr id="11" name="Group 25"/>
          <p:cNvGrpSpPr>
            <a:grpSpLocks/>
          </p:cNvGrpSpPr>
          <p:nvPr/>
        </p:nvGrpSpPr>
        <p:grpSpPr bwMode="auto">
          <a:xfrm>
            <a:off x="3200400" y="2551113"/>
            <a:ext cx="4724400" cy="323850"/>
            <a:chOff x="2016" y="1607"/>
            <a:chExt cx="2976" cy="204"/>
          </a:xfrm>
        </p:grpSpPr>
        <p:sp>
          <p:nvSpPr>
            <p:cNvPr id="100394" name="AutoShape 26"/>
            <p:cNvSpPr>
              <a:spLocks noChangeArrowheads="1"/>
            </p:cNvSpPr>
            <p:nvPr/>
          </p:nvSpPr>
          <p:spPr bwMode="auto">
            <a:xfrm>
              <a:off x="2016" y="1618"/>
              <a:ext cx="2976" cy="193"/>
            </a:xfrm>
            <a:prstGeom prst="homePlate">
              <a:avLst>
                <a:gd name="adj" fmla="val 83595"/>
              </a:avLst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altLang="de-DE">
                <a:solidFill>
                  <a:srgbClr val="FFFFFF"/>
                </a:solidFill>
              </a:endParaRPr>
            </a:p>
          </p:txBody>
        </p:sp>
        <p:sp>
          <p:nvSpPr>
            <p:cNvPr id="100395" name="Text Box 27"/>
            <p:cNvSpPr txBox="1">
              <a:spLocks noChangeArrowheads="1"/>
            </p:cNvSpPr>
            <p:nvPr/>
          </p:nvSpPr>
          <p:spPr bwMode="auto">
            <a:xfrm>
              <a:off x="2096" y="1607"/>
              <a:ext cx="1728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dirty="0">
                  <a:solidFill>
                    <a:srgbClr val="280049"/>
                  </a:solidFill>
                </a:rPr>
                <a:t>S 1 Fremdsprache</a:t>
              </a:r>
            </a:p>
          </p:txBody>
        </p:sp>
      </p:grpSp>
      <p:grpSp>
        <p:nvGrpSpPr>
          <p:cNvPr id="12" name="Group 28"/>
          <p:cNvGrpSpPr>
            <a:grpSpLocks/>
          </p:cNvGrpSpPr>
          <p:nvPr/>
        </p:nvGrpSpPr>
        <p:grpSpPr bwMode="auto">
          <a:xfrm>
            <a:off x="3198936" y="2994025"/>
            <a:ext cx="4696557" cy="306388"/>
            <a:chOff x="2015" y="1886"/>
            <a:chExt cx="3457" cy="193"/>
          </a:xfrm>
        </p:grpSpPr>
        <p:sp>
          <p:nvSpPr>
            <p:cNvPr id="100392" name="AutoShape 29"/>
            <p:cNvSpPr>
              <a:spLocks noChangeArrowheads="1"/>
            </p:cNvSpPr>
            <p:nvPr/>
          </p:nvSpPr>
          <p:spPr bwMode="auto">
            <a:xfrm>
              <a:off x="2015" y="1886"/>
              <a:ext cx="3457" cy="193"/>
            </a:xfrm>
            <a:prstGeom prst="homePlate">
              <a:avLst>
                <a:gd name="adj" fmla="val 82760"/>
              </a:avLst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altLang="de-DE">
                <a:solidFill>
                  <a:srgbClr val="FFFFFF"/>
                </a:solidFill>
              </a:endParaRPr>
            </a:p>
          </p:txBody>
        </p:sp>
        <p:sp>
          <p:nvSpPr>
            <p:cNvPr id="100393" name="Text Box 30"/>
            <p:cNvSpPr txBox="1">
              <a:spLocks noChangeArrowheads="1"/>
            </p:cNvSpPr>
            <p:nvPr/>
          </p:nvSpPr>
          <p:spPr bwMode="auto">
            <a:xfrm>
              <a:off x="2096" y="1899"/>
              <a:ext cx="1584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dirty="0">
                  <a:solidFill>
                    <a:srgbClr val="280049"/>
                  </a:solidFill>
                </a:rPr>
                <a:t>S 2 </a:t>
              </a:r>
              <a:r>
                <a:rPr lang="de-DE" altLang="de-DE" dirty="0" smtClean="0">
                  <a:solidFill>
                    <a:srgbClr val="280049"/>
                  </a:solidFill>
                </a:rPr>
                <a:t>Fremdsprache*</a:t>
              </a:r>
              <a:endParaRPr lang="de-DE" altLang="de-DE" dirty="0">
                <a:solidFill>
                  <a:srgbClr val="280049"/>
                </a:solidFill>
              </a:endParaRPr>
            </a:p>
          </p:txBody>
        </p:sp>
      </p:grpSp>
      <p:grpSp>
        <p:nvGrpSpPr>
          <p:cNvPr id="13" name="Gruppieren 2"/>
          <p:cNvGrpSpPr>
            <a:grpSpLocks/>
          </p:cNvGrpSpPr>
          <p:nvPr/>
        </p:nvGrpSpPr>
        <p:grpSpPr bwMode="auto">
          <a:xfrm>
            <a:off x="3198935" y="4267200"/>
            <a:ext cx="3105254" cy="338138"/>
            <a:chOff x="3465513" y="4267200"/>
            <a:chExt cx="3364025" cy="338138"/>
          </a:xfrm>
          <a:solidFill>
            <a:srgbClr val="3365FB"/>
          </a:solidFill>
        </p:grpSpPr>
        <p:sp>
          <p:nvSpPr>
            <p:cNvPr id="112675" name="AutoShape 32"/>
            <p:cNvSpPr>
              <a:spLocks noChangeArrowheads="1"/>
            </p:cNvSpPr>
            <p:nvPr/>
          </p:nvSpPr>
          <p:spPr bwMode="auto">
            <a:xfrm>
              <a:off x="3465513" y="4267200"/>
              <a:ext cx="2495550" cy="338138"/>
            </a:xfrm>
            <a:prstGeom prst="homePlate">
              <a:avLst>
                <a:gd name="adj" fmla="val 31475"/>
              </a:avLst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de-DE" altLang="de-DE" smtClean="0">
                  <a:solidFill>
                    <a:srgbClr val="FFFFFF"/>
                  </a:solidFill>
                </a:rPr>
                <a:t> </a:t>
              </a:r>
            </a:p>
          </p:txBody>
        </p:sp>
        <p:sp>
          <p:nvSpPr>
            <p:cNvPr id="100391" name="Text Box 33"/>
            <p:cNvSpPr txBox="1">
              <a:spLocks noChangeArrowheads="1"/>
            </p:cNvSpPr>
            <p:nvPr/>
          </p:nvSpPr>
          <p:spPr bwMode="auto">
            <a:xfrm>
              <a:off x="3527157" y="4327899"/>
              <a:ext cx="3302381" cy="2154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400" dirty="0" smtClean="0">
                  <a:solidFill>
                    <a:srgbClr val="280049"/>
                  </a:solidFill>
                </a:rPr>
                <a:t>Gesellschaftswissenschaft</a:t>
              </a:r>
              <a:endParaRPr lang="de-DE" altLang="de-DE" sz="1400" dirty="0">
                <a:solidFill>
                  <a:srgbClr val="280049"/>
                </a:solidFill>
              </a:endParaRPr>
            </a:p>
          </p:txBody>
        </p:sp>
      </p:grpSp>
      <p:grpSp>
        <p:nvGrpSpPr>
          <p:cNvPr id="14" name="Group 34"/>
          <p:cNvGrpSpPr>
            <a:grpSpLocks/>
          </p:cNvGrpSpPr>
          <p:nvPr/>
        </p:nvGrpSpPr>
        <p:grpSpPr bwMode="auto">
          <a:xfrm>
            <a:off x="3198935" y="3417888"/>
            <a:ext cx="4724400" cy="306387"/>
            <a:chOff x="2015" y="2153"/>
            <a:chExt cx="2976" cy="193"/>
          </a:xfrm>
        </p:grpSpPr>
        <p:sp>
          <p:nvSpPr>
            <p:cNvPr id="100388" name="AutoShape 35"/>
            <p:cNvSpPr>
              <a:spLocks noChangeArrowheads="1"/>
            </p:cNvSpPr>
            <p:nvPr/>
          </p:nvSpPr>
          <p:spPr bwMode="auto">
            <a:xfrm>
              <a:off x="2015" y="2153"/>
              <a:ext cx="2976" cy="193"/>
            </a:xfrm>
            <a:prstGeom prst="homePlate">
              <a:avLst>
                <a:gd name="adj" fmla="val 71245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altLang="de-DE">
                <a:solidFill>
                  <a:srgbClr val="FFFFFF"/>
                </a:solidFill>
              </a:endParaRPr>
            </a:p>
          </p:txBody>
        </p:sp>
        <p:sp>
          <p:nvSpPr>
            <p:cNvPr id="100389" name="Text Box 36"/>
            <p:cNvSpPr txBox="1">
              <a:spLocks noChangeArrowheads="1"/>
            </p:cNvSpPr>
            <p:nvPr/>
          </p:nvSpPr>
          <p:spPr bwMode="auto">
            <a:xfrm>
              <a:off x="2096" y="2160"/>
              <a:ext cx="1296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dirty="0">
                  <a:solidFill>
                    <a:srgbClr val="280049"/>
                  </a:solidFill>
                </a:rPr>
                <a:t>Mathematik</a:t>
              </a:r>
            </a:p>
          </p:txBody>
        </p:sp>
      </p:grpSp>
      <p:grpSp>
        <p:nvGrpSpPr>
          <p:cNvPr id="15" name="Group 40"/>
          <p:cNvGrpSpPr>
            <a:grpSpLocks/>
          </p:cNvGrpSpPr>
          <p:nvPr/>
        </p:nvGrpSpPr>
        <p:grpSpPr bwMode="auto">
          <a:xfrm>
            <a:off x="5791200" y="6365875"/>
            <a:ext cx="2286000" cy="395288"/>
            <a:chOff x="3648" y="4010"/>
            <a:chExt cx="1824" cy="249"/>
          </a:xfrm>
          <a:solidFill>
            <a:srgbClr val="E5FFE5"/>
          </a:solidFill>
        </p:grpSpPr>
        <p:sp>
          <p:nvSpPr>
            <p:cNvPr id="100386" name="AutoShape 41"/>
            <p:cNvSpPr>
              <a:spLocks noChangeArrowheads="1"/>
            </p:cNvSpPr>
            <p:nvPr/>
          </p:nvSpPr>
          <p:spPr bwMode="auto">
            <a:xfrm>
              <a:off x="3648" y="4010"/>
              <a:ext cx="1824" cy="249"/>
            </a:xfrm>
            <a:prstGeom prst="homePlate">
              <a:avLst>
                <a:gd name="adj" fmla="val 33846"/>
              </a:avLst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 altLang="de-DE">
                <a:solidFill>
                  <a:srgbClr val="FFFFFF"/>
                </a:solidFill>
              </a:endParaRPr>
            </a:p>
          </p:txBody>
        </p:sp>
        <p:sp>
          <p:nvSpPr>
            <p:cNvPr id="100387" name="Text Box 42"/>
            <p:cNvSpPr txBox="1">
              <a:spLocks noChangeArrowheads="1"/>
            </p:cNvSpPr>
            <p:nvPr/>
          </p:nvSpPr>
          <p:spPr bwMode="auto">
            <a:xfrm>
              <a:off x="3681" y="4032"/>
              <a:ext cx="1647" cy="17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dirty="0">
                  <a:solidFill>
                    <a:srgbClr val="280049"/>
                  </a:solidFill>
                </a:rPr>
                <a:t>4. Abiturfach GK      </a:t>
              </a:r>
            </a:p>
          </p:txBody>
        </p:sp>
      </p:grpSp>
      <p:grpSp>
        <p:nvGrpSpPr>
          <p:cNvPr id="16" name="Group 43"/>
          <p:cNvGrpSpPr>
            <a:grpSpLocks/>
          </p:cNvGrpSpPr>
          <p:nvPr/>
        </p:nvGrpSpPr>
        <p:grpSpPr bwMode="auto">
          <a:xfrm>
            <a:off x="8746882" y="1676400"/>
            <a:ext cx="378069" cy="5181600"/>
            <a:chOff x="1008" y="1056"/>
            <a:chExt cx="238" cy="3264"/>
          </a:xfrm>
        </p:grpSpPr>
        <p:sp>
          <p:nvSpPr>
            <p:cNvPr id="100384" name="Rectangle 44"/>
            <p:cNvSpPr>
              <a:spLocks noChangeArrowheads="1"/>
            </p:cNvSpPr>
            <p:nvPr/>
          </p:nvSpPr>
          <p:spPr bwMode="auto">
            <a:xfrm>
              <a:off x="1027" y="1056"/>
              <a:ext cx="219" cy="3264"/>
            </a:xfrm>
            <a:prstGeom prst="rect">
              <a:avLst/>
            </a:prstGeom>
            <a:solidFill>
              <a:srgbClr val="33CC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altLang="de-DE">
                <a:solidFill>
                  <a:srgbClr val="FFFFFF"/>
                </a:solidFill>
              </a:endParaRPr>
            </a:p>
          </p:txBody>
        </p:sp>
        <p:sp>
          <p:nvSpPr>
            <p:cNvPr id="100385" name="Text Box 45"/>
            <p:cNvSpPr txBox="1">
              <a:spLocks noChangeArrowheads="1"/>
            </p:cNvSpPr>
            <p:nvPr/>
          </p:nvSpPr>
          <p:spPr bwMode="auto">
            <a:xfrm rot="-5406396">
              <a:off x="209" y="2718"/>
              <a:ext cx="183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b="1">
                  <a:solidFill>
                    <a:srgbClr val="280049"/>
                  </a:solidFill>
                </a:rPr>
                <a:t>Abitur</a:t>
              </a:r>
            </a:p>
          </p:txBody>
        </p:sp>
      </p:grpSp>
      <p:grpSp>
        <p:nvGrpSpPr>
          <p:cNvPr id="17" name="Group 46"/>
          <p:cNvGrpSpPr>
            <a:grpSpLocks/>
          </p:cNvGrpSpPr>
          <p:nvPr/>
        </p:nvGrpSpPr>
        <p:grpSpPr bwMode="auto">
          <a:xfrm>
            <a:off x="5791201" y="4746625"/>
            <a:ext cx="3220915" cy="395288"/>
            <a:chOff x="3648" y="2990"/>
            <a:chExt cx="1825" cy="249"/>
          </a:xfrm>
        </p:grpSpPr>
        <p:sp>
          <p:nvSpPr>
            <p:cNvPr id="100382" name="AutoShape 47"/>
            <p:cNvSpPr>
              <a:spLocks noChangeArrowheads="1"/>
            </p:cNvSpPr>
            <p:nvPr/>
          </p:nvSpPr>
          <p:spPr bwMode="auto">
            <a:xfrm>
              <a:off x="3648" y="2990"/>
              <a:ext cx="1825" cy="249"/>
            </a:xfrm>
            <a:prstGeom prst="homePlate">
              <a:avLst>
                <a:gd name="adj" fmla="val 33864"/>
              </a:avLst>
            </a:prstGeom>
            <a:solidFill>
              <a:srgbClr val="99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altLang="de-DE">
                <a:solidFill>
                  <a:srgbClr val="FFFFFF"/>
                </a:solidFill>
              </a:endParaRPr>
            </a:p>
          </p:txBody>
        </p:sp>
        <p:sp>
          <p:nvSpPr>
            <p:cNvPr id="100383" name="Text Box 48"/>
            <p:cNvSpPr txBox="1">
              <a:spLocks noChangeArrowheads="1"/>
            </p:cNvSpPr>
            <p:nvPr/>
          </p:nvSpPr>
          <p:spPr bwMode="auto">
            <a:xfrm>
              <a:off x="3683" y="3024"/>
              <a:ext cx="1440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dirty="0">
                  <a:solidFill>
                    <a:srgbClr val="280049"/>
                  </a:solidFill>
                </a:rPr>
                <a:t>1. </a:t>
              </a:r>
              <a:r>
                <a:rPr lang="de-DE" altLang="de-DE" dirty="0" smtClean="0">
                  <a:solidFill>
                    <a:srgbClr val="280049"/>
                  </a:solidFill>
                </a:rPr>
                <a:t>Abiturfach </a:t>
              </a:r>
              <a:r>
                <a:rPr lang="de-DE" altLang="de-DE" dirty="0">
                  <a:solidFill>
                    <a:srgbClr val="280049"/>
                  </a:solidFill>
                </a:rPr>
                <a:t>LK 1</a:t>
              </a:r>
            </a:p>
          </p:txBody>
        </p:sp>
      </p:grpSp>
      <p:grpSp>
        <p:nvGrpSpPr>
          <p:cNvPr id="18" name="Group 49"/>
          <p:cNvGrpSpPr>
            <a:grpSpLocks/>
          </p:cNvGrpSpPr>
          <p:nvPr/>
        </p:nvGrpSpPr>
        <p:grpSpPr bwMode="auto">
          <a:xfrm>
            <a:off x="5789736" y="5286375"/>
            <a:ext cx="3220915" cy="395288"/>
            <a:chOff x="3647" y="3330"/>
            <a:chExt cx="1825" cy="249"/>
          </a:xfrm>
          <a:solidFill>
            <a:srgbClr val="99FF99"/>
          </a:solidFill>
        </p:grpSpPr>
        <p:sp>
          <p:nvSpPr>
            <p:cNvPr id="100380" name="AutoShape 50"/>
            <p:cNvSpPr>
              <a:spLocks noChangeArrowheads="1"/>
            </p:cNvSpPr>
            <p:nvPr/>
          </p:nvSpPr>
          <p:spPr bwMode="auto">
            <a:xfrm>
              <a:off x="3647" y="3330"/>
              <a:ext cx="1825" cy="249"/>
            </a:xfrm>
            <a:prstGeom prst="homePlate">
              <a:avLst>
                <a:gd name="adj" fmla="val 33864"/>
              </a:avLst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altLang="de-DE">
                <a:solidFill>
                  <a:srgbClr val="FFFFFF"/>
                </a:solidFill>
              </a:endParaRPr>
            </a:p>
          </p:txBody>
        </p:sp>
        <p:sp>
          <p:nvSpPr>
            <p:cNvPr id="100381" name="Text Box 51"/>
            <p:cNvSpPr txBox="1">
              <a:spLocks noChangeArrowheads="1"/>
            </p:cNvSpPr>
            <p:nvPr/>
          </p:nvSpPr>
          <p:spPr bwMode="auto">
            <a:xfrm>
              <a:off x="3683" y="3360"/>
              <a:ext cx="1440" cy="17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>
                  <a:solidFill>
                    <a:srgbClr val="280049"/>
                  </a:solidFill>
                </a:rPr>
                <a:t>2. Abiturfach LK 2</a:t>
              </a:r>
            </a:p>
          </p:txBody>
        </p:sp>
      </p:grpSp>
      <p:grpSp>
        <p:nvGrpSpPr>
          <p:cNvPr id="19" name="Group 52"/>
          <p:cNvGrpSpPr>
            <a:grpSpLocks/>
          </p:cNvGrpSpPr>
          <p:nvPr/>
        </p:nvGrpSpPr>
        <p:grpSpPr bwMode="auto">
          <a:xfrm>
            <a:off x="5791201" y="5826125"/>
            <a:ext cx="3220915" cy="395288"/>
            <a:chOff x="3648" y="3670"/>
            <a:chExt cx="1824" cy="249"/>
          </a:xfrm>
        </p:grpSpPr>
        <p:sp>
          <p:nvSpPr>
            <p:cNvPr id="100378" name="AutoShape 53"/>
            <p:cNvSpPr>
              <a:spLocks noChangeArrowheads="1"/>
            </p:cNvSpPr>
            <p:nvPr/>
          </p:nvSpPr>
          <p:spPr bwMode="auto">
            <a:xfrm>
              <a:off x="3648" y="3670"/>
              <a:ext cx="1824" cy="249"/>
            </a:xfrm>
            <a:prstGeom prst="homePlate">
              <a:avLst>
                <a:gd name="adj" fmla="val 33846"/>
              </a:avLst>
            </a:prstGeom>
            <a:solidFill>
              <a:srgbClr val="E5FF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altLang="de-DE">
                <a:solidFill>
                  <a:srgbClr val="FFFFFF"/>
                </a:solidFill>
              </a:endParaRPr>
            </a:p>
          </p:txBody>
        </p:sp>
        <p:sp>
          <p:nvSpPr>
            <p:cNvPr id="100379" name="Text Box 54"/>
            <p:cNvSpPr txBox="1">
              <a:spLocks noChangeArrowheads="1"/>
            </p:cNvSpPr>
            <p:nvPr/>
          </p:nvSpPr>
          <p:spPr bwMode="auto">
            <a:xfrm>
              <a:off x="3683" y="3696"/>
              <a:ext cx="1440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dirty="0">
                  <a:solidFill>
                    <a:srgbClr val="280049"/>
                  </a:solidFill>
                </a:rPr>
                <a:t>3. Abiturfach GK</a:t>
              </a:r>
            </a:p>
          </p:txBody>
        </p:sp>
      </p:grpSp>
      <p:sp>
        <p:nvSpPr>
          <p:cNvPr id="2" name="Richtungspfeil 1"/>
          <p:cNvSpPr>
            <a:spLocks noChangeArrowheads="1"/>
          </p:cNvSpPr>
          <p:nvPr/>
        </p:nvSpPr>
        <p:spPr bwMode="auto">
          <a:xfrm>
            <a:off x="5772151" y="3792911"/>
            <a:ext cx="2215277" cy="388566"/>
          </a:xfrm>
          <a:prstGeom prst="homePlate">
            <a:avLst>
              <a:gd name="adj" fmla="val 50012"/>
            </a:avLst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de-DE" altLang="de-DE" sz="1750" dirty="0" smtClean="0">
                <a:solidFill>
                  <a:srgbClr val="280049"/>
                </a:solidFill>
              </a:rPr>
              <a:t>Naturwissenschaft</a:t>
            </a:r>
            <a:r>
              <a:rPr lang="de-DE" altLang="de-DE" sz="1800" dirty="0" smtClean="0">
                <a:solidFill>
                  <a:srgbClr val="280049"/>
                </a:solidFill>
              </a:rPr>
              <a:t>*</a:t>
            </a:r>
            <a:endParaRPr lang="de-DE" altLang="de-DE" dirty="0">
              <a:solidFill>
                <a:srgbClr val="FFFFFF"/>
              </a:solidFill>
            </a:endParaRPr>
          </a:p>
        </p:txBody>
      </p:sp>
      <p:sp>
        <p:nvSpPr>
          <p:cNvPr id="5" name="Richtungspfeil 4"/>
          <p:cNvSpPr>
            <a:spLocks noChangeArrowheads="1"/>
          </p:cNvSpPr>
          <p:nvPr/>
        </p:nvSpPr>
        <p:spPr bwMode="auto">
          <a:xfrm>
            <a:off x="3200400" y="3816350"/>
            <a:ext cx="2356338" cy="403225"/>
          </a:xfrm>
          <a:prstGeom prst="homePlate">
            <a:avLst>
              <a:gd name="adj" fmla="val 50089"/>
            </a:avLst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de-DE" altLang="de-DE" dirty="0">
                <a:solidFill>
                  <a:srgbClr val="280049"/>
                </a:solidFill>
              </a:rPr>
              <a:t>Naturwissenschaft</a:t>
            </a:r>
            <a:endParaRPr lang="de-DE" altLang="de-DE" dirty="0">
              <a:solidFill>
                <a:srgbClr val="FFFFFF"/>
              </a:solidFill>
            </a:endParaRPr>
          </a:p>
        </p:txBody>
      </p:sp>
      <p:sp>
        <p:nvSpPr>
          <p:cNvPr id="58" name="AutoShape 32"/>
          <p:cNvSpPr>
            <a:spLocks noChangeArrowheads="1"/>
          </p:cNvSpPr>
          <p:nvPr/>
        </p:nvSpPr>
        <p:spPr bwMode="auto">
          <a:xfrm>
            <a:off x="5805853" y="4259264"/>
            <a:ext cx="2173287" cy="338137"/>
          </a:xfrm>
          <a:prstGeom prst="homePlate">
            <a:avLst>
              <a:gd name="adj" fmla="val 31475"/>
            </a:avLst>
          </a:prstGeom>
          <a:solidFill>
            <a:srgbClr val="3365F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de-DE" altLang="de-DE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9" name="Text Box 33"/>
          <p:cNvSpPr txBox="1">
            <a:spLocks noChangeArrowheads="1"/>
          </p:cNvSpPr>
          <p:nvPr/>
        </p:nvSpPr>
        <p:spPr bwMode="auto">
          <a:xfrm>
            <a:off x="5804850" y="4308210"/>
            <a:ext cx="304835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 dirty="0" smtClean="0">
                <a:solidFill>
                  <a:srgbClr val="280049"/>
                </a:solidFill>
              </a:rPr>
              <a:t>Gesellschaftswissenschaft</a:t>
            </a:r>
            <a:endParaRPr lang="de-DE" altLang="de-DE" sz="1400" dirty="0">
              <a:solidFill>
                <a:srgbClr val="280049"/>
              </a:solidFill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AutoShape 10"/>
          <p:cNvSpPr>
            <a:spLocks noChangeArrowheads="1"/>
          </p:cNvSpPr>
          <p:nvPr/>
        </p:nvSpPr>
        <p:spPr bwMode="auto">
          <a:xfrm>
            <a:off x="630115" y="1789113"/>
            <a:ext cx="1981200" cy="1981200"/>
          </a:xfrm>
          <a:prstGeom prst="can">
            <a:avLst>
              <a:gd name="adj" fmla="val 25000"/>
            </a:avLst>
          </a:prstGeom>
          <a:solidFill>
            <a:srgbClr val="FF6600"/>
          </a:soli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01380" name="Rectangle 9"/>
          <p:cNvSpPr>
            <a:spLocks noChangeArrowheads="1"/>
          </p:cNvSpPr>
          <p:nvPr/>
        </p:nvSpPr>
        <p:spPr bwMode="auto">
          <a:xfrm>
            <a:off x="734158" y="2659063"/>
            <a:ext cx="1828800" cy="830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altLang="de-DE" sz="2400"/>
              <a:t>Grundkurse</a:t>
            </a:r>
          </a:p>
          <a:p>
            <a:pPr algn="ctr"/>
            <a:r>
              <a:rPr lang="de-DE" altLang="de-DE" sz="2400"/>
              <a:t> JgSt E</a:t>
            </a:r>
          </a:p>
        </p:txBody>
      </p:sp>
      <p:sp>
        <p:nvSpPr>
          <p:cNvPr id="345100" name="AutoShape 12"/>
          <p:cNvSpPr>
            <a:spLocks noChangeArrowheads="1"/>
          </p:cNvSpPr>
          <p:nvPr/>
        </p:nvSpPr>
        <p:spPr bwMode="auto">
          <a:xfrm rot="-647996">
            <a:off x="2869223" y="1707833"/>
            <a:ext cx="2209800" cy="651510"/>
          </a:xfrm>
          <a:prstGeom prst="rightArrow">
            <a:avLst>
              <a:gd name="adj1" fmla="val 56250"/>
              <a:gd name="adj2" fmla="val 98983"/>
            </a:avLst>
          </a:prstGeom>
          <a:solidFill>
            <a:srgbClr val="99CC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altLang="de-DE"/>
          </a:p>
        </p:txBody>
      </p:sp>
      <p:sp>
        <p:nvSpPr>
          <p:cNvPr id="345101" name="AutoShape 13"/>
          <p:cNvSpPr>
            <a:spLocks noChangeArrowheads="1"/>
          </p:cNvSpPr>
          <p:nvPr/>
        </p:nvSpPr>
        <p:spPr bwMode="auto">
          <a:xfrm>
            <a:off x="5562600" y="1219201"/>
            <a:ext cx="2590800" cy="1735931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  <a:effectLst/>
          <a:scene3d>
            <a:camera prst="legacyPerspectiveTopRigh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>
            <a:spAutoFit/>
            <a:flatTx/>
          </a:bodyPr>
          <a:lstStyle/>
          <a:p>
            <a:pPr algn="ctr">
              <a:defRPr/>
            </a:pPr>
            <a:r>
              <a:rPr lang="de-DE"/>
              <a:t>1. Leistungs-</a:t>
            </a:r>
          </a:p>
          <a:p>
            <a:pPr algn="ctr">
              <a:defRPr/>
            </a:pPr>
            <a:r>
              <a:rPr lang="de-DE"/>
              <a:t>fach</a:t>
            </a:r>
          </a:p>
        </p:txBody>
      </p:sp>
      <p:sp>
        <p:nvSpPr>
          <p:cNvPr id="345102" name="AutoShape 14"/>
          <p:cNvSpPr>
            <a:spLocks noChangeArrowheads="1"/>
          </p:cNvSpPr>
          <p:nvPr/>
        </p:nvSpPr>
        <p:spPr bwMode="auto">
          <a:xfrm>
            <a:off x="5568462" y="3213101"/>
            <a:ext cx="2590800" cy="1735931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0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  <a:effectLst/>
          <a:scene3d>
            <a:camera prst="legacyPerspectiveTopRigh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>
            <a:spAutoFit/>
            <a:flatTx/>
          </a:bodyPr>
          <a:lstStyle/>
          <a:p>
            <a:pPr algn="ctr">
              <a:defRPr/>
            </a:pPr>
            <a:r>
              <a:rPr lang="de-DE" dirty="0"/>
              <a:t>2. Leistungs-</a:t>
            </a:r>
          </a:p>
          <a:p>
            <a:pPr algn="ctr">
              <a:defRPr/>
            </a:pPr>
            <a:r>
              <a:rPr lang="de-DE" dirty="0"/>
              <a:t>fach</a:t>
            </a:r>
          </a:p>
        </p:txBody>
      </p:sp>
      <p:sp>
        <p:nvSpPr>
          <p:cNvPr id="345103" name="AutoShape 15"/>
          <p:cNvSpPr>
            <a:spLocks noChangeArrowheads="1"/>
          </p:cNvSpPr>
          <p:nvPr/>
        </p:nvSpPr>
        <p:spPr bwMode="auto">
          <a:xfrm rot="735882">
            <a:off x="2819400" y="2893695"/>
            <a:ext cx="2209800" cy="651510"/>
          </a:xfrm>
          <a:prstGeom prst="rightArrow">
            <a:avLst>
              <a:gd name="adj1" fmla="val 56250"/>
              <a:gd name="adj2" fmla="val 98983"/>
            </a:avLst>
          </a:prstGeom>
          <a:solidFill>
            <a:srgbClr val="99CC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altLang="de-DE"/>
          </a:p>
        </p:txBody>
      </p:sp>
      <p:sp>
        <p:nvSpPr>
          <p:cNvPr id="345105" name="Text Box 17"/>
          <p:cNvSpPr txBox="1">
            <a:spLocks noChangeArrowheads="1"/>
          </p:cNvSpPr>
          <p:nvPr/>
        </p:nvSpPr>
        <p:spPr bwMode="auto">
          <a:xfrm>
            <a:off x="729762" y="5227638"/>
            <a:ext cx="7924800" cy="461962"/>
          </a:xfrm>
          <a:prstGeom prst="rect">
            <a:avLst/>
          </a:prstGeom>
          <a:solidFill>
            <a:srgbClr val="FFFFCC"/>
          </a:solidFill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2400" dirty="0">
                <a:solidFill>
                  <a:srgbClr val="C00000"/>
                </a:solidFill>
              </a:rPr>
              <a:t>Die Leistungskursfächer sind Fächer der Abiturprüfung.</a:t>
            </a:r>
          </a:p>
        </p:txBody>
      </p:sp>
      <p:sp>
        <p:nvSpPr>
          <p:cNvPr id="101387" name="Text Box 18"/>
          <p:cNvSpPr txBox="1">
            <a:spLocks noChangeArrowheads="1"/>
          </p:cNvSpPr>
          <p:nvPr/>
        </p:nvSpPr>
        <p:spPr bwMode="auto">
          <a:xfrm>
            <a:off x="1979735" y="333376"/>
            <a:ext cx="400622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de-DE" sz="3600" dirty="0">
                <a:solidFill>
                  <a:schemeClr val="accent4">
                    <a:lumMod val="50000"/>
                  </a:schemeClr>
                </a:solidFill>
              </a:rPr>
              <a:t>Die LK-Festlegung</a:t>
            </a:r>
          </a:p>
        </p:txBody>
      </p:sp>
      <p:sp>
        <p:nvSpPr>
          <p:cNvPr id="345107" name="Text Box 19"/>
          <p:cNvSpPr txBox="1">
            <a:spLocks noChangeArrowheads="1"/>
          </p:cNvSpPr>
          <p:nvPr/>
        </p:nvSpPr>
        <p:spPr bwMode="auto">
          <a:xfrm>
            <a:off x="755576" y="6021288"/>
            <a:ext cx="5795597" cy="461963"/>
          </a:xfrm>
          <a:prstGeom prst="rect">
            <a:avLst/>
          </a:prstGeom>
          <a:solidFill>
            <a:srgbClr val="FFFFCC"/>
          </a:solidFill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2400" dirty="0">
                <a:solidFill>
                  <a:srgbClr val="C00000"/>
                </a:solidFill>
              </a:rPr>
              <a:t>Die Leistungskursfächer sind </a:t>
            </a:r>
            <a:r>
              <a:rPr lang="de-DE" altLang="de-DE" sz="2400" dirty="0" smtClean="0">
                <a:solidFill>
                  <a:srgbClr val="C00000"/>
                </a:solidFill>
              </a:rPr>
              <a:t>schriftlich.</a:t>
            </a:r>
            <a:endParaRPr lang="de-DE" altLang="de-DE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5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5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5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5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5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5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5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5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5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5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5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5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100" grpId="0" animBg="1" autoUpdateAnimBg="0"/>
      <p:bldP spid="345101" grpId="0" animBg="1" autoUpdateAnimBg="0"/>
      <p:bldP spid="345102" grpId="0" animBg="1" autoUpdateAnimBg="0"/>
      <p:bldP spid="345103" grpId="0" animBg="1" autoUpdateAnimBg="0"/>
      <p:bldP spid="345105" grpId="0" animBg="1" autoUpdateAnimBg="0"/>
      <p:bldP spid="345107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AutoShape 17"/>
          <p:cNvSpPr>
            <a:spLocks noChangeArrowheads="1"/>
          </p:cNvSpPr>
          <p:nvPr/>
        </p:nvSpPr>
        <p:spPr bwMode="auto">
          <a:xfrm>
            <a:off x="4892920" y="4481514"/>
            <a:ext cx="3516923" cy="1202650"/>
          </a:xfrm>
          <a:prstGeom prst="can">
            <a:avLst>
              <a:gd name="adj" fmla="val 31157"/>
            </a:avLst>
          </a:prstGeom>
          <a:gradFill rotWithShape="0">
            <a:gsLst>
              <a:gs pos="0">
                <a:srgbClr val="0000FF"/>
              </a:gs>
              <a:gs pos="100000">
                <a:srgbClr val="0000AA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de-DE" altLang="de-DE"/>
          </a:p>
          <a:p>
            <a:endParaRPr lang="de-DE" altLang="de-DE"/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262304" y="620713"/>
            <a:ext cx="218521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de-DE"/>
              <a:t>Allgemeine Regeln:</a:t>
            </a:r>
          </a:p>
        </p:txBody>
      </p:sp>
      <p:sp>
        <p:nvSpPr>
          <p:cNvPr id="346116" name="AutoShape 4"/>
          <p:cNvSpPr>
            <a:spLocks noChangeArrowheads="1"/>
          </p:cNvSpPr>
          <p:nvPr/>
        </p:nvSpPr>
        <p:spPr bwMode="auto">
          <a:xfrm>
            <a:off x="589085" y="2830513"/>
            <a:ext cx="2590800" cy="1735931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  <a:effectLst/>
          <a:scene3d>
            <a:camera prst="legacyPerspectiveTopRigh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>
            <a:spAutoFit/>
            <a:flatTx/>
          </a:bodyPr>
          <a:lstStyle/>
          <a:p>
            <a:pPr algn="ctr">
              <a:defRPr/>
            </a:pPr>
            <a:r>
              <a:rPr lang="de-DE"/>
              <a:t>1. Leistungs-</a:t>
            </a:r>
          </a:p>
          <a:p>
            <a:pPr algn="ctr">
              <a:defRPr/>
            </a:pPr>
            <a:r>
              <a:rPr lang="de-DE"/>
              <a:t>fach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3779912" y="1052736"/>
            <a:ext cx="5020408" cy="92333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dirty="0">
                <a:solidFill>
                  <a:schemeClr val="accent4">
                    <a:lumMod val="50000"/>
                  </a:schemeClr>
                </a:solidFill>
              </a:rPr>
              <a:t>Die Wahl des ersten Leistungsfaches kann nur aus folgenden Fächern/Bereichen getroffen werden:</a:t>
            </a:r>
          </a:p>
        </p:txBody>
      </p:sp>
      <p:sp>
        <p:nvSpPr>
          <p:cNvPr id="102406" name="Text Box 10"/>
          <p:cNvSpPr txBox="1">
            <a:spLocks noChangeArrowheads="1"/>
          </p:cNvSpPr>
          <p:nvPr/>
        </p:nvSpPr>
        <p:spPr bwMode="auto">
          <a:xfrm>
            <a:off x="2378320" y="1"/>
            <a:ext cx="400622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de-DE" sz="3600">
                <a:solidFill>
                  <a:schemeClr val="accent1"/>
                </a:solidFill>
              </a:rPr>
              <a:t>Die LK-Festlegung</a:t>
            </a:r>
          </a:p>
        </p:txBody>
      </p:sp>
      <p:sp>
        <p:nvSpPr>
          <p:cNvPr id="102407" name="AutoShape 15"/>
          <p:cNvSpPr>
            <a:spLocks noChangeArrowheads="1"/>
          </p:cNvSpPr>
          <p:nvPr/>
        </p:nvSpPr>
        <p:spPr bwMode="auto">
          <a:xfrm>
            <a:off x="4892920" y="3598864"/>
            <a:ext cx="3516923" cy="1202650"/>
          </a:xfrm>
          <a:prstGeom prst="can">
            <a:avLst>
              <a:gd name="adj" fmla="val 31157"/>
            </a:avLst>
          </a:prstGeom>
          <a:gradFill rotWithShape="0">
            <a:gsLst>
              <a:gs pos="0">
                <a:srgbClr val="CCCCFF"/>
              </a:gs>
              <a:gs pos="100000">
                <a:srgbClr val="7C7C9B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de-DE" altLang="de-DE"/>
          </a:p>
          <a:p>
            <a:endParaRPr lang="de-DE" altLang="de-DE"/>
          </a:p>
        </p:txBody>
      </p:sp>
      <p:sp>
        <p:nvSpPr>
          <p:cNvPr id="102408" name="AutoShape 12"/>
          <p:cNvSpPr>
            <a:spLocks noChangeArrowheads="1"/>
          </p:cNvSpPr>
          <p:nvPr/>
        </p:nvSpPr>
        <p:spPr bwMode="auto">
          <a:xfrm>
            <a:off x="4903177" y="2701926"/>
            <a:ext cx="3518389" cy="1202650"/>
          </a:xfrm>
          <a:prstGeom prst="can">
            <a:avLst>
              <a:gd name="adj" fmla="val 31157"/>
            </a:avLst>
          </a:prstGeom>
          <a:gradFill rotWithShape="0">
            <a:gsLst>
              <a:gs pos="0">
                <a:srgbClr val="99FF99"/>
              </a:gs>
              <a:gs pos="100000">
                <a:srgbClr val="6FB96F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de-DE" altLang="de-DE"/>
          </a:p>
          <a:p>
            <a:endParaRPr lang="de-DE" altLang="de-DE"/>
          </a:p>
        </p:txBody>
      </p:sp>
      <p:sp>
        <p:nvSpPr>
          <p:cNvPr id="102409" name="Text Box 16"/>
          <p:cNvSpPr txBox="1">
            <a:spLocks noChangeArrowheads="1"/>
          </p:cNvSpPr>
          <p:nvPr/>
        </p:nvSpPr>
        <p:spPr bwMode="auto">
          <a:xfrm>
            <a:off x="5482005" y="4102100"/>
            <a:ext cx="2302233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de-DE" sz="3200">
                <a:solidFill>
                  <a:schemeClr val="bg1"/>
                </a:solidFill>
              </a:rPr>
              <a:t>Mathematik</a:t>
            </a:r>
          </a:p>
        </p:txBody>
      </p:sp>
      <p:sp>
        <p:nvSpPr>
          <p:cNvPr id="102410" name="Text Box 18"/>
          <p:cNvSpPr txBox="1">
            <a:spLocks noChangeArrowheads="1"/>
          </p:cNvSpPr>
          <p:nvPr/>
        </p:nvSpPr>
        <p:spPr bwMode="auto">
          <a:xfrm>
            <a:off x="4970585" y="3213101"/>
            <a:ext cx="339676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altLang="de-DE">
                <a:solidFill>
                  <a:schemeClr val="bg1"/>
                </a:solidFill>
              </a:rPr>
              <a:t>Eine aus SI fortgeführte Fremdsprache</a:t>
            </a:r>
          </a:p>
        </p:txBody>
      </p:sp>
      <p:sp>
        <p:nvSpPr>
          <p:cNvPr id="102411" name="Text Box 19"/>
          <p:cNvSpPr txBox="1">
            <a:spLocks noChangeArrowheads="1"/>
          </p:cNvSpPr>
          <p:nvPr/>
        </p:nvSpPr>
        <p:spPr bwMode="auto">
          <a:xfrm>
            <a:off x="5436096" y="5035551"/>
            <a:ext cx="266429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altLang="de-DE" sz="2400" dirty="0">
                <a:solidFill>
                  <a:srgbClr val="FFFF99"/>
                </a:solidFill>
              </a:rPr>
              <a:t>Biologie, </a:t>
            </a:r>
            <a:r>
              <a:rPr lang="de-DE" altLang="de-DE" sz="2400" dirty="0" smtClean="0">
                <a:solidFill>
                  <a:srgbClr val="FFFF99"/>
                </a:solidFill>
              </a:rPr>
              <a:t>Chemie</a:t>
            </a:r>
            <a:endParaRPr lang="de-DE" altLang="de-DE" sz="2400" dirty="0">
              <a:solidFill>
                <a:srgbClr val="FFFF99"/>
              </a:solidFill>
            </a:endParaRPr>
          </a:p>
        </p:txBody>
      </p:sp>
      <p:sp>
        <p:nvSpPr>
          <p:cNvPr id="102412" name="AutoShape 20"/>
          <p:cNvSpPr>
            <a:spLocks noChangeArrowheads="1"/>
          </p:cNvSpPr>
          <p:nvPr/>
        </p:nvSpPr>
        <p:spPr bwMode="auto">
          <a:xfrm>
            <a:off x="3385039" y="3598864"/>
            <a:ext cx="744415" cy="268287"/>
          </a:xfrm>
          <a:prstGeom prst="leftArrow">
            <a:avLst>
              <a:gd name="adj1" fmla="val 50000"/>
              <a:gd name="adj2" fmla="val 6937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02413" name="AutoShape 11"/>
          <p:cNvSpPr>
            <a:spLocks noChangeArrowheads="1"/>
          </p:cNvSpPr>
          <p:nvPr/>
        </p:nvSpPr>
        <p:spPr bwMode="auto">
          <a:xfrm>
            <a:off x="4906108" y="1738313"/>
            <a:ext cx="3502269" cy="1302663"/>
          </a:xfrm>
          <a:prstGeom prst="can">
            <a:avLst>
              <a:gd name="adj" fmla="val 33884"/>
            </a:avLst>
          </a:prstGeom>
          <a:gradFill rotWithShape="0">
            <a:gsLst>
              <a:gs pos="0">
                <a:srgbClr val="FF6600"/>
              </a:gs>
              <a:gs pos="100000">
                <a:srgbClr val="9B3E00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de-DE" altLang="de-DE"/>
          </a:p>
          <a:p>
            <a:endParaRPr lang="de-DE" altLang="de-DE"/>
          </a:p>
        </p:txBody>
      </p:sp>
      <p:sp>
        <p:nvSpPr>
          <p:cNvPr id="102414" name="Text Box 13"/>
          <p:cNvSpPr txBox="1">
            <a:spLocks noChangeArrowheads="1"/>
          </p:cNvSpPr>
          <p:nvPr/>
        </p:nvSpPr>
        <p:spPr bwMode="auto">
          <a:xfrm>
            <a:off x="5760428" y="2274888"/>
            <a:ext cx="1688283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de-DE" sz="3200"/>
              <a:t>Deutsch</a:t>
            </a:r>
          </a:p>
        </p:txBody>
      </p:sp>
      <p:sp>
        <p:nvSpPr>
          <p:cNvPr id="102415" name="AutoShape 24"/>
          <p:cNvSpPr>
            <a:spLocks/>
          </p:cNvSpPr>
          <p:nvPr/>
        </p:nvSpPr>
        <p:spPr bwMode="auto">
          <a:xfrm>
            <a:off x="4286250" y="1870075"/>
            <a:ext cx="357554" cy="3671888"/>
          </a:xfrm>
          <a:prstGeom prst="leftBrace">
            <a:avLst>
              <a:gd name="adj1" fmla="val 85579"/>
              <a:gd name="adj2" fmla="val 50000"/>
            </a:avLst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346137" name="Text Box 25"/>
          <p:cNvSpPr txBox="1">
            <a:spLocks noChangeArrowheads="1"/>
          </p:cNvSpPr>
          <p:nvPr/>
        </p:nvSpPr>
        <p:spPr bwMode="auto">
          <a:xfrm>
            <a:off x="1440473" y="5902326"/>
            <a:ext cx="6926873" cy="669925"/>
          </a:xfrm>
          <a:prstGeom prst="rect">
            <a:avLst/>
          </a:prstGeom>
          <a:solidFill>
            <a:srgbClr val="FFDFAF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800" b="1" dirty="0">
                <a:solidFill>
                  <a:srgbClr val="C00000"/>
                </a:solidFill>
              </a:rPr>
              <a:t>Zwei</a:t>
            </a:r>
            <a:r>
              <a:rPr lang="de-DE" altLang="de-DE" sz="1800" dirty="0">
                <a:solidFill>
                  <a:srgbClr val="C00000"/>
                </a:solidFill>
              </a:rPr>
              <a:t> der Fächer D, M, Fremdsprache müssen unter den vier Abiturfächern sein.</a:t>
            </a:r>
          </a:p>
        </p:txBody>
      </p:sp>
      <p:sp>
        <p:nvSpPr>
          <p:cNvPr id="346143" name="Freeform 31"/>
          <p:cNvSpPr>
            <a:spLocks/>
          </p:cNvSpPr>
          <p:nvPr/>
        </p:nvSpPr>
        <p:spPr bwMode="auto">
          <a:xfrm>
            <a:off x="8474320" y="2487614"/>
            <a:ext cx="489438" cy="3722687"/>
          </a:xfrm>
          <a:custGeom>
            <a:avLst/>
            <a:gdLst>
              <a:gd name="T0" fmla="*/ 0 w 420"/>
              <a:gd name="T1" fmla="*/ 0 h 2287"/>
              <a:gd name="T2" fmla="*/ 2147483647 w 420"/>
              <a:gd name="T3" fmla="*/ 2147483647 h 2287"/>
              <a:gd name="T4" fmla="*/ 2147483647 w 420"/>
              <a:gd name="T5" fmla="*/ 2147483647 h 2287"/>
              <a:gd name="T6" fmla="*/ 2147483647 w 420"/>
              <a:gd name="T7" fmla="*/ 2147483647 h 2287"/>
              <a:gd name="T8" fmla="*/ 0 60000 65536"/>
              <a:gd name="T9" fmla="*/ 0 60000 65536"/>
              <a:gd name="T10" fmla="*/ 0 60000 65536"/>
              <a:gd name="T11" fmla="*/ 0 60000 65536"/>
              <a:gd name="T12" fmla="*/ 0 w 420"/>
              <a:gd name="T13" fmla="*/ 0 h 2287"/>
              <a:gd name="T14" fmla="*/ 420 w 420"/>
              <a:gd name="T15" fmla="*/ 2287 h 22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0" h="2287">
                <a:moveTo>
                  <a:pt x="0" y="0"/>
                </a:moveTo>
                <a:cubicBezTo>
                  <a:pt x="128" y="3"/>
                  <a:pt x="256" y="6"/>
                  <a:pt x="318" y="318"/>
                </a:cubicBezTo>
                <a:cubicBezTo>
                  <a:pt x="380" y="630"/>
                  <a:pt x="420" y="1546"/>
                  <a:pt x="370" y="1874"/>
                </a:cubicBezTo>
                <a:cubicBezTo>
                  <a:pt x="320" y="2202"/>
                  <a:pt x="77" y="2218"/>
                  <a:pt x="18" y="2287"/>
                </a:cubicBezTo>
              </a:path>
            </a:pathLst>
          </a:custGeom>
          <a:noFill/>
          <a:ln w="57150" cap="flat" cmpd="sng">
            <a:solidFill>
              <a:srgbClr val="9F9F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6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6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46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37" grpId="0" animBg="1" autoUpdateAnimBg="0"/>
      <p:bldP spid="3461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AutoShape 2"/>
          <p:cNvSpPr>
            <a:spLocks noChangeArrowheads="1"/>
          </p:cNvSpPr>
          <p:nvPr/>
        </p:nvSpPr>
        <p:spPr bwMode="auto">
          <a:xfrm>
            <a:off x="395536" y="2708920"/>
            <a:ext cx="2590800" cy="1735931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0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  <a:effectLst/>
          <a:scene3d>
            <a:camera prst="legacyPerspectiveTopRigh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>
            <a:spAutoFit/>
            <a:flatTx/>
          </a:bodyPr>
          <a:lstStyle/>
          <a:p>
            <a:pPr algn="ctr">
              <a:defRPr/>
            </a:pPr>
            <a:r>
              <a:rPr lang="de-DE"/>
              <a:t>2. Leistungs-</a:t>
            </a:r>
          </a:p>
          <a:p>
            <a:pPr algn="ctr">
              <a:defRPr/>
            </a:pPr>
            <a:r>
              <a:rPr lang="de-DE"/>
              <a:t>fach</a:t>
            </a: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1259632" y="980728"/>
            <a:ext cx="400622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de-DE" sz="3600" dirty="0">
                <a:solidFill>
                  <a:schemeClr val="accent4">
                    <a:lumMod val="50000"/>
                  </a:schemeClr>
                </a:solidFill>
              </a:rPr>
              <a:t>Die LK-Festlegung</a:t>
            </a:r>
          </a:p>
        </p:txBody>
      </p:sp>
      <p:sp>
        <p:nvSpPr>
          <p:cNvPr id="103429" name="AutoShape 8"/>
          <p:cNvSpPr>
            <a:spLocks noChangeArrowheads="1"/>
          </p:cNvSpPr>
          <p:nvPr/>
        </p:nvSpPr>
        <p:spPr bwMode="auto">
          <a:xfrm>
            <a:off x="5868144" y="1628800"/>
            <a:ext cx="2888274" cy="4320480"/>
          </a:xfrm>
          <a:prstGeom prst="bevel">
            <a:avLst>
              <a:gd name="adj" fmla="val 6296"/>
            </a:avLst>
          </a:prstGeom>
          <a:solidFill>
            <a:schemeClr val="accent4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03430" name="Text Box 10"/>
          <p:cNvSpPr txBox="1">
            <a:spLocks noChangeArrowheads="1"/>
          </p:cNvSpPr>
          <p:nvPr/>
        </p:nvSpPr>
        <p:spPr bwMode="auto">
          <a:xfrm>
            <a:off x="6084168" y="2276872"/>
            <a:ext cx="2244765" cy="3139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altLang="de-DE" dirty="0">
                <a:solidFill>
                  <a:schemeClr val="bg1"/>
                </a:solidFill>
              </a:rPr>
              <a:t>Deutsch</a:t>
            </a:r>
          </a:p>
          <a:p>
            <a:pPr algn="ctr"/>
            <a:r>
              <a:rPr lang="de-DE" altLang="de-DE" dirty="0" smtClean="0">
                <a:solidFill>
                  <a:schemeClr val="bg1"/>
                </a:solidFill>
              </a:rPr>
              <a:t>Englisch</a:t>
            </a:r>
            <a:endParaRPr lang="de-DE" altLang="de-DE" dirty="0">
              <a:solidFill>
                <a:schemeClr val="bg1"/>
              </a:solidFill>
            </a:endParaRPr>
          </a:p>
          <a:p>
            <a:pPr algn="ctr"/>
            <a:r>
              <a:rPr lang="de-DE" altLang="de-DE" dirty="0">
                <a:solidFill>
                  <a:schemeClr val="bg1"/>
                </a:solidFill>
              </a:rPr>
              <a:t>Mathematik</a:t>
            </a:r>
          </a:p>
          <a:p>
            <a:pPr algn="ctr"/>
            <a:r>
              <a:rPr lang="de-DE" altLang="de-DE" dirty="0">
                <a:solidFill>
                  <a:schemeClr val="bg1"/>
                </a:solidFill>
              </a:rPr>
              <a:t>Biologie</a:t>
            </a:r>
          </a:p>
          <a:p>
            <a:pPr algn="ctr"/>
            <a:r>
              <a:rPr lang="de-DE" altLang="de-DE" dirty="0" smtClean="0">
                <a:solidFill>
                  <a:schemeClr val="bg1"/>
                </a:solidFill>
              </a:rPr>
              <a:t>Chemie</a:t>
            </a:r>
            <a:endParaRPr lang="de-DE" altLang="de-DE" dirty="0">
              <a:solidFill>
                <a:schemeClr val="bg1"/>
              </a:solidFill>
            </a:endParaRPr>
          </a:p>
          <a:p>
            <a:pPr algn="ctr"/>
            <a:r>
              <a:rPr lang="de-DE" altLang="de-DE" dirty="0">
                <a:solidFill>
                  <a:schemeClr val="bg1"/>
                </a:solidFill>
              </a:rPr>
              <a:t>Erdkunde</a:t>
            </a:r>
          </a:p>
          <a:p>
            <a:pPr algn="ctr"/>
            <a:r>
              <a:rPr lang="de-DE" altLang="de-DE" dirty="0">
                <a:solidFill>
                  <a:schemeClr val="bg1"/>
                </a:solidFill>
              </a:rPr>
              <a:t>Pädagogik</a:t>
            </a:r>
          </a:p>
          <a:p>
            <a:pPr algn="ctr"/>
            <a:r>
              <a:rPr lang="de-DE" altLang="de-DE" dirty="0">
                <a:solidFill>
                  <a:schemeClr val="bg1"/>
                </a:solidFill>
              </a:rPr>
              <a:t>Sozialwissen-</a:t>
            </a:r>
          </a:p>
          <a:p>
            <a:pPr algn="ctr"/>
            <a:r>
              <a:rPr lang="de-DE" altLang="de-DE" dirty="0" smtClean="0">
                <a:solidFill>
                  <a:schemeClr val="bg1"/>
                </a:solidFill>
              </a:rPr>
              <a:t>schaften</a:t>
            </a:r>
          </a:p>
          <a:p>
            <a:pPr algn="ctr"/>
            <a:r>
              <a:rPr lang="de-DE" altLang="de-DE" dirty="0" smtClean="0">
                <a:solidFill>
                  <a:schemeClr val="bg1"/>
                </a:solidFill>
              </a:rPr>
              <a:t>Geschichte</a:t>
            </a:r>
            <a:endParaRPr lang="de-DE" altLang="de-DE" dirty="0">
              <a:solidFill>
                <a:schemeClr val="bg1"/>
              </a:solidFill>
            </a:endParaRPr>
          </a:p>
          <a:p>
            <a:pPr algn="ctr"/>
            <a:r>
              <a:rPr lang="de-DE" altLang="de-DE" dirty="0">
                <a:solidFill>
                  <a:schemeClr val="bg1"/>
                </a:solidFill>
              </a:rPr>
              <a:t>Sport</a:t>
            </a:r>
          </a:p>
        </p:txBody>
      </p:sp>
      <p:sp>
        <p:nvSpPr>
          <p:cNvPr id="347148" name="AutoShape 12"/>
          <p:cNvSpPr>
            <a:spLocks noChangeArrowheads="1"/>
          </p:cNvSpPr>
          <p:nvPr/>
        </p:nvSpPr>
        <p:spPr bwMode="auto">
          <a:xfrm>
            <a:off x="3347864" y="2564904"/>
            <a:ext cx="2217127" cy="1435100"/>
          </a:xfrm>
          <a:prstGeom prst="leftArrow">
            <a:avLst>
              <a:gd name="adj1" fmla="val 50000"/>
              <a:gd name="adj2" fmla="val 38626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miter lim="800000"/>
            <a:headEnd/>
            <a:tailEnd/>
          </a:ln>
          <a:scene3d>
            <a:camera prst="legacyObliqueTopRight">
              <a:rot lat="20999970" lon="0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CEFFCD"/>
            </a:extrusionClr>
          </a:sp3d>
        </p:spPr>
        <p:txBody>
          <a:bodyPr wrap="none" anchor="ctr">
            <a:flatTx/>
          </a:bodyPr>
          <a:lstStyle/>
          <a:p>
            <a:endParaRPr lang="de-DE" altLang="de-DE"/>
          </a:p>
        </p:txBody>
      </p:sp>
      <p:sp>
        <p:nvSpPr>
          <p:cNvPr id="347149" name="Text Box 13"/>
          <p:cNvSpPr txBox="1">
            <a:spLocks noChangeArrowheads="1"/>
          </p:cNvSpPr>
          <p:nvPr/>
        </p:nvSpPr>
        <p:spPr bwMode="auto">
          <a:xfrm>
            <a:off x="3635896" y="3068960"/>
            <a:ext cx="172816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de-DE" sz="2400" b="1" dirty="0">
                <a:solidFill>
                  <a:schemeClr val="bg1"/>
                </a:solidFill>
              </a:rPr>
              <a:t>Freie Wahl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47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48" grpId="0" animBg="1"/>
      <p:bldP spid="34714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3"/>
          <p:cNvSpPr txBox="1">
            <a:spLocks noChangeArrowheads="1"/>
          </p:cNvSpPr>
          <p:nvPr/>
        </p:nvSpPr>
        <p:spPr bwMode="auto">
          <a:xfrm>
            <a:off x="1043608" y="908720"/>
            <a:ext cx="695594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de-DE" sz="3600" dirty="0">
                <a:solidFill>
                  <a:schemeClr val="accent4">
                    <a:lumMod val="50000"/>
                  </a:schemeClr>
                </a:solidFill>
              </a:rPr>
              <a:t>Die Bestimmung der Abiturfächer</a:t>
            </a:r>
          </a:p>
        </p:txBody>
      </p:sp>
      <p:sp>
        <p:nvSpPr>
          <p:cNvPr id="104451" name="Text Box 5"/>
          <p:cNvSpPr txBox="1">
            <a:spLocks noChangeArrowheads="1"/>
          </p:cNvSpPr>
          <p:nvPr/>
        </p:nvSpPr>
        <p:spPr bwMode="auto">
          <a:xfrm>
            <a:off x="1259632" y="1628800"/>
            <a:ext cx="206120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de-DE" b="1" dirty="0">
                <a:solidFill>
                  <a:schemeClr val="accent4">
                    <a:lumMod val="50000"/>
                  </a:schemeClr>
                </a:solidFill>
              </a:rPr>
              <a:t>3 Aufgabenfelder</a:t>
            </a:r>
          </a:p>
        </p:txBody>
      </p:sp>
      <p:sp>
        <p:nvSpPr>
          <p:cNvPr id="104452" name="Text Box 6"/>
          <p:cNvSpPr txBox="1">
            <a:spLocks noChangeArrowheads="1"/>
          </p:cNvSpPr>
          <p:nvPr/>
        </p:nvSpPr>
        <p:spPr bwMode="auto">
          <a:xfrm>
            <a:off x="1115616" y="2060848"/>
            <a:ext cx="2096965" cy="1778000"/>
          </a:xfrm>
          <a:prstGeom prst="rect">
            <a:avLst/>
          </a:prstGeom>
          <a:solidFill>
            <a:srgbClr val="FF3300"/>
          </a:solidFill>
          <a:ln w="38100">
            <a:solidFill>
              <a:srgbClr val="7E18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800" b="1" dirty="0">
                <a:solidFill>
                  <a:schemeClr val="accent4">
                    <a:lumMod val="50000"/>
                  </a:schemeClr>
                </a:solidFill>
              </a:rPr>
              <a:t>Sprachlich </a:t>
            </a:r>
            <a:r>
              <a:rPr lang="de-DE" altLang="de-DE" sz="1800" b="1" dirty="0" err="1">
                <a:solidFill>
                  <a:schemeClr val="accent4">
                    <a:lumMod val="50000"/>
                  </a:schemeClr>
                </a:solidFill>
              </a:rPr>
              <a:t>liter.künstlerisch</a:t>
            </a:r>
            <a:endParaRPr lang="de-DE" altLang="de-DE" sz="18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de-DE" altLang="de-DE" sz="1800" b="1" dirty="0">
              <a:solidFill>
                <a:schemeClr val="bg1"/>
              </a:solidFill>
            </a:endParaRPr>
          </a:p>
          <a:p>
            <a:endParaRPr lang="de-DE" altLang="de-DE" sz="1800" dirty="0"/>
          </a:p>
          <a:p>
            <a:endParaRPr lang="de-DE" altLang="de-DE" sz="1800" dirty="0"/>
          </a:p>
          <a:p>
            <a:endParaRPr lang="de-DE" altLang="de-DE" sz="1800" dirty="0"/>
          </a:p>
        </p:txBody>
      </p:sp>
      <p:sp>
        <p:nvSpPr>
          <p:cNvPr id="104453" name="Text Box 7"/>
          <p:cNvSpPr txBox="1">
            <a:spLocks noChangeArrowheads="1"/>
          </p:cNvSpPr>
          <p:nvPr/>
        </p:nvSpPr>
        <p:spPr bwMode="auto">
          <a:xfrm>
            <a:off x="1259632" y="2708920"/>
            <a:ext cx="1672253" cy="646331"/>
          </a:xfrm>
          <a:prstGeom prst="rect">
            <a:avLst/>
          </a:prstGeom>
          <a:solidFill>
            <a:srgbClr val="FF3300"/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de-DE" dirty="0">
                <a:solidFill>
                  <a:schemeClr val="accent4">
                    <a:lumMod val="50000"/>
                  </a:schemeClr>
                </a:solidFill>
              </a:rPr>
              <a:t>Deutsch</a:t>
            </a:r>
          </a:p>
          <a:p>
            <a:r>
              <a:rPr lang="de-DE" altLang="de-DE" dirty="0">
                <a:solidFill>
                  <a:schemeClr val="accent4">
                    <a:lumMod val="50000"/>
                  </a:schemeClr>
                </a:solidFill>
              </a:rPr>
              <a:t>Fremdsprache</a:t>
            </a:r>
          </a:p>
        </p:txBody>
      </p:sp>
      <p:sp>
        <p:nvSpPr>
          <p:cNvPr id="104454" name="Text Box 9"/>
          <p:cNvSpPr txBox="1">
            <a:spLocks noChangeArrowheads="1"/>
          </p:cNvSpPr>
          <p:nvPr/>
        </p:nvSpPr>
        <p:spPr bwMode="auto">
          <a:xfrm>
            <a:off x="1259632" y="3356992"/>
            <a:ext cx="171072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de-DE" sz="1800" dirty="0">
                <a:solidFill>
                  <a:schemeClr val="accent4">
                    <a:lumMod val="50000"/>
                  </a:schemeClr>
                </a:solidFill>
              </a:rPr>
              <a:t>Andere Fächer</a:t>
            </a:r>
          </a:p>
        </p:txBody>
      </p:sp>
      <p:sp>
        <p:nvSpPr>
          <p:cNvPr id="104455" name="Text Box 11"/>
          <p:cNvSpPr txBox="1">
            <a:spLocks noChangeArrowheads="1"/>
          </p:cNvSpPr>
          <p:nvPr/>
        </p:nvSpPr>
        <p:spPr bwMode="auto">
          <a:xfrm>
            <a:off x="1115616" y="3933056"/>
            <a:ext cx="2098431" cy="646112"/>
          </a:xfrm>
          <a:prstGeom prst="rect">
            <a:avLst/>
          </a:prstGeom>
          <a:solidFill>
            <a:srgbClr val="3365FB"/>
          </a:solidFill>
          <a:ln w="38100">
            <a:solidFill>
              <a:srgbClr val="0433C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800" b="1" dirty="0">
                <a:solidFill>
                  <a:schemeClr val="accent4">
                    <a:lumMod val="50000"/>
                  </a:schemeClr>
                </a:solidFill>
              </a:rPr>
              <a:t>Gesellschafts-wissenschaftlich</a:t>
            </a:r>
          </a:p>
        </p:txBody>
      </p:sp>
      <p:sp>
        <p:nvSpPr>
          <p:cNvPr id="104456" name="Text Box 13"/>
          <p:cNvSpPr txBox="1">
            <a:spLocks noChangeArrowheads="1"/>
          </p:cNvSpPr>
          <p:nvPr/>
        </p:nvSpPr>
        <p:spPr bwMode="auto">
          <a:xfrm>
            <a:off x="1115616" y="4653136"/>
            <a:ext cx="2096966" cy="954088"/>
          </a:xfrm>
          <a:prstGeom prst="rect">
            <a:avLst/>
          </a:prstGeom>
          <a:solidFill>
            <a:srgbClr val="EBD00B"/>
          </a:solidFill>
          <a:ln w="38100">
            <a:solidFill>
              <a:srgbClr val="544A04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800" b="1" dirty="0">
                <a:solidFill>
                  <a:schemeClr val="accent4">
                    <a:lumMod val="50000"/>
                  </a:schemeClr>
                </a:solidFill>
              </a:rPr>
              <a:t>Mathematisch-naturwissen-</a:t>
            </a:r>
          </a:p>
          <a:p>
            <a:r>
              <a:rPr lang="de-DE" altLang="de-DE" sz="1800" b="1" dirty="0" err="1">
                <a:solidFill>
                  <a:schemeClr val="accent4">
                    <a:lumMod val="50000"/>
                  </a:schemeClr>
                </a:solidFill>
              </a:rPr>
              <a:t>schaftlich</a:t>
            </a:r>
            <a:endParaRPr lang="de-DE" altLang="de-DE" sz="1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4457" name="Text Box 14"/>
          <p:cNvSpPr txBox="1">
            <a:spLocks noChangeArrowheads="1"/>
          </p:cNvSpPr>
          <p:nvPr/>
        </p:nvSpPr>
        <p:spPr bwMode="auto">
          <a:xfrm>
            <a:off x="611560" y="2060848"/>
            <a:ext cx="35458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de-DE" sz="2400" dirty="0">
                <a:solidFill>
                  <a:srgbClr val="FF3300"/>
                </a:solidFill>
              </a:rPr>
              <a:t>I.</a:t>
            </a:r>
          </a:p>
        </p:txBody>
      </p:sp>
      <p:sp>
        <p:nvSpPr>
          <p:cNvPr id="104458" name="Text Box 15"/>
          <p:cNvSpPr txBox="1">
            <a:spLocks noChangeArrowheads="1"/>
          </p:cNvSpPr>
          <p:nvPr/>
        </p:nvSpPr>
        <p:spPr bwMode="auto">
          <a:xfrm>
            <a:off x="611560" y="3861048"/>
            <a:ext cx="43954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de-DE" sz="2400" dirty="0">
                <a:solidFill>
                  <a:srgbClr val="3365FB"/>
                </a:solidFill>
              </a:rPr>
              <a:t>II.</a:t>
            </a:r>
          </a:p>
        </p:txBody>
      </p:sp>
      <p:sp>
        <p:nvSpPr>
          <p:cNvPr id="104459" name="Text Box 16"/>
          <p:cNvSpPr txBox="1">
            <a:spLocks noChangeArrowheads="1"/>
          </p:cNvSpPr>
          <p:nvPr/>
        </p:nvSpPr>
        <p:spPr bwMode="auto">
          <a:xfrm>
            <a:off x="539552" y="4581128"/>
            <a:ext cx="52450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de-DE" sz="2400" dirty="0">
                <a:solidFill>
                  <a:srgbClr val="EBD00B"/>
                </a:solidFill>
              </a:rPr>
              <a:t>III.</a:t>
            </a:r>
          </a:p>
        </p:txBody>
      </p:sp>
      <p:sp>
        <p:nvSpPr>
          <p:cNvPr id="363537" name="Rectangle 17"/>
          <p:cNvSpPr>
            <a:spLocks noChangeArrowheads="1"/>
          </p:cNvSpPr>
          <p:nvPr/>
        </p:nvSpPr>
        <p:spPr bwMode="auto">
          <a:xfrm>
            <a:off x="4355976" y="2852936"/>
            <a:ext cx="1597269" cy="477838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363538" name="Rectangle 18"/>
          <p:cNvSpPr>
            <a:spLocks noChangeArrowheads="1"/>
          </p:cNvSpPr>
          <p:nvPr/>
        </p:nvSpPr>
        <p:spPr bwMode="auto">
          <a:xfrm>
            <a:off x="4355976" y="3356992"/>
            <a:ext cx="1597269" cy="477838"/>
          </a:xfrm>
          <a:prstGeom prst="rect">
            <a:avLst/>
          </a:prstGeom>
          <a:solidFill>
            <a:srgbClr val="66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363539" name="Rectangle 19"/>
          <p:cNvSpPr>
            <a:spLocks noChangeArrowheads="1"/>
          </p:cNvSpPr>
          <p:nvPr/>
        </p:nvSpPr>
        <p:spPr bwMode="auto">
          <a:xfrm>
            <a:off x="4355976" y="3861048"/>
            <a:ext cx="1597269" cy="477838"/>
          </a:xfrm>
          <a:prstGeom prst="rect">
            <a:avLst/>
          </a:prstGeom>
          <a:solidFill>
            <a:srgbClr val="33CC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363540" name="Rectangle 20"/>
          <p:cNvSpPr>
            <a:spLocks noChangeArrowheads="1"/>
          </p:cNvSpPr>
          <p:nvPr/>
        </p:nvSpPr>
        <p:spPr bwMode="auto">
          <a:xfrm>
            <a:off x="4355976" y="4293096"/>
            <a:ext cx="1597269" cy="477837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363541" name="Line 21"/>
          <p:cNvSpPr>
            <a:spLocks noChangeShapeType="1"/>
          </p:cNvSpPr>
          <p:nvPr/>
        </p:nvSpPr>
        <p:spPr bwMode="auto">
          <a:xfrm flipV="1">
            <a:off x="2627784" y="2924944"/>
            <a:ext cx="1855177" cy="72008"/>
          </a:xfrm>
          <a:prstGeom prst="line">
            <a:avLst/>
          </a:prstGeom>
          <a:noFill/>
          <a:ln w="38100">
            <a:solidFill>
              <a:schemeClr val="accent4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63543" name="Line 23"/>
          <p:cNvSpPr>
            <a:spLocks noChangeShapeType="1"/>
          </p:cNvSpPr>
          <p:nvPr/>
        </p:nvSpPr>
        <p:spPr bwMode="auto">
          <a:xfrm flipV="1">
            <a:off x="2915816" y="3429000"/>
            <a:ext cx="1610458" cy="777875"/>
          </a:xfrm>
          <a:prstGeom prst="line">
            <a:avLst/>
          </a:prstGeom>
          <a:noFill/>
          <a:ln w="38100">
            <a:solidFill>
              <a:schemeClr val="accent4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63545" name="Line 25"/>
          <p:cNvSpPr>
            <a:spLocks noChangeShapeType="1"/>
          </p:cNvSpPr>
          <p:nvPr/>
        </p:nvSpPr>
        <p:spPr bwMode="auto">
          <a:xfrm flipV="1">
            <a:off x="2987824" y="4005064"/>
            <a:ext cx="1567962" cy="995362"/>
          </a:xfrm>
          <a:prstGeom prst="line">
            <a:avLst/>
          </a:prstGeom>
          <a:noFill/>
          <a:ln w="38100">
            <a:solidFill>
              <a:schemeClr val="accent4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63548" name="AutoShape 28"/>
          <p:cNvSpPr>
            <a:spLocks/>
          </p:cNvSpPr>
          <p:nvPr/>
        </p:nvSpPr>
        <p:spPr bwMode="auto">
          <a:xfrm>
            <a:off x="3347864" y="2348880"/>
            <a:ext cx="234462" cy="3152775"/>
          </a:xfrm>
          <a:prstGeom prst="rightBrace">
            <a:avLst>
              <a:gd name="adj1" fmla="val 112057"/>
              <a:gd name="adj2" fmla="val 83213"/>
            </a:avLst>
          </a:prstGeom>
          <a:noFill/>
          <a:ln w="15875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 altLang="de-DE">
              <a:solidFill>
                <a:schemeClr val="bg2"/>
              </a:solidFill>
            </a:endParaRPr>
          </a:p>
        </p:txBody>
      </p:sp>
      <p:sp>
        <p:nvSpPr>
          <p:cNvPr id="363550" name="Line 30"/>
          <p:cNvSpPr>
            <a:spLocks noChangeShapeType="1"/>
          </p:cNvSpPr>
          <p:nvPr/>
        </p:nvSpPr>
        <p:spPr bwMode="auto">
          <a:xfrm flipV="1">
            <a:off x="3635896" y="4653136"/>
            <a:ext cx="986204" cy="314325"/>
          </a:xfrm>
          <a:prstGeom prst="line">
            <a:avLst/>
          </a:prstGeom>
          <a:noFill/>
          <a:ln w="38100">
            <a:solidFill>
              <a:schemeClr val="accent4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63553" name="AutoShape 33"/>
          <p:cNvSpPr>
            <a:spLocks/>
          </p:cNvSpPr>
          <p:nvPr/>
        </p:nvSpPr>
        <p:spPr bwMode="auto">
          <a:xfrm>
            <a:off x="6012160" y="3140968"/>
            <a:ext cx="234462" cy="1368152"/>
          </a:xfrm>
          <a:prstGeom prst="rightBrace">
            <a:avLst>
              <a:gd name="adj1" fmla="val 49483"/>
              <a:gd name="adj2" fmla="val 50000"/>
            </a:avLst>
          </a:prstGeom>
          <a:noFill/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363555" name="Text Box 35"/>
          <p:cNvSpPr txBox="1">
            <a:spLocks noChangeArrowheads="1"/>
          </p:cNvSpPr>
          <p:nvPr/>
        </p:nvSpPr>
        <p:spPr bwMode="auto">
          <a:xfrm rot="-1486710">
            <a:off x="3296240" y="3427562"/>
            <a:ext cx="109837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de-DE" sz="1600" b="1" dirty="0">
                <a:solidFill>
                  <a:schemeClr val="accent4">
                    <a:lumMod val="50000"/>
                  </a:schemeClr>
                </a:solidFill>
              </a:rPr>
              <a:t>Oder </a:t>
            </a:r>
            <a:r>
              <a:rPr lang="de-DE" altLang="de-DE" sz="1600" b="1" dirty="0" err="1">
                <a:solidFill>
                  <a:schemeClr val="accent4">
                    <a:lumMod val="50000"/>
                  </a:schemeClr>
                </a:solidFill>
              </a:rPr>
              <a:t>Reli</a:t>
            </a:r>
            <a:endParaRPr lang="de-DE" altLang="de-DE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6300192" y="3068960"/>
            <a:ext cx="35283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2000" b="1" dirty="0" smtClean="0">
                <a:solidFill>
                  <a:schemeClr val="accent4">
                    <a:lumMod val="50000"/>
                  </a:schemeClr>
                </a:solidFill>
              </a:rPr>
              <a:t>Zwei</a:t>
            </a:r>
            <a:r>
              <a:rPr lang="de-DE" altLang="de-DE" sz="2000" dirty="0" smtClean="0">
                <a:solidFill>
                  <a:schemeClr val="accent4">
                    <a:lumMod val="50000"/>
                  </a:schemeClr>
                </a:solidFill>
              </a:rPr>
              <a:t> der Fächer </a:t>
            </a:r>
            <a:br>
              <a:rPr lang="de-DE" altLang="de-DE" sz="2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de-DE" altLang="de-DE" sz="2000" dirty="0" smtClean="0">
                <a:solidFill>
                  <a:schemeClr val="accent4">
                    <a:lumMod val="50000"/>
                  </a:schemeClr>
                </a:solidFill>
              </a:rPr>
              <a:t>D, M, Fremdsprache </a:t>
            </a:r>
            <a:br>
              <a:rPr lang="de-DE" altLang="de-DE" sz="2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de-DE" altLang="de-DE" sz="2000" dirty="0" smtClean="0">
                <a:solidFill>
                  <a:schemeClr val="accent4">
                    <a:lumMod val="50000"/>
                  </a:schemeClr>
                </a:solidFill>
              </a:rPr>
              <a:t>müssen unter den vier Abiturfächern sein.</a:t>
            </a:r>
          </a:p>
          <a:p>
            <a:r>
              <a:rPr lang="de-DE" altLang="de-DE" sz="2000" dirty="0" smtClean="0">
                <a:solidFill>
                  <a:schemeClr val="bg1"/>
                </a:solidFill>
              </a:rPr>
              <a:t/>
            </a:r>
            <a:br>
              <a:rPr lang="de-DE" altLang="de-DE" sz="2000" dirty="0" smtClean="0">
                <a:solidFill>
                  <a:schemeClr val="bg1"/>
                </a:solidFill>
              </a:rPr>
            </a:br>
            <a:endParaRPr lang="de-DE" altLang="de-DE" sz="2000" dirty="0">
              <a:solidFill>
                <a:schemeClr val="bg1"/>
              </a:solidFill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4283968" y="2996952"/>
            <a:ext cx="1763713" cy="173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altLang="de-DE" sz="3600" dirty="0">
                <a:solidFill>
                  <a:schemeClr val="bg1"/>
                </a:solidFill>
              </a:rPr>
              <a:t>vier Abitur Fächer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6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36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36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36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363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363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37" grpId="0" animBg="1"/>
      <p:bldP spid="363538" grpId="0" animBg="1"/>
      <p:bldP spid="363539" grpId="0" animBg="1"/>
      <p:bldP spid="363540" grpId="0" animBg="1"/>
      <p:bldP spid="363541" grpId="0" animBg="1"/>
      <p:bldP spid="363543" grpId="0" animBg="1"/>
      <p:bldP spid="363545" grpId="0" animBg="1"/>
      <p:bldP spid="363548" grpId="0" animBg="1" autoUpdateAnimBg="0"/>
      <p:bldP spid="363550" grpId="0" animBg="1"/>
      <p:bldP spid="363553" grpId="0" animBg="1"/>
      <p:bldP spid="363555" grpId="0" autoUpdateAnimBg="0"/>
      <p:bldP spid="2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6984776" cy="1143000"/>
          </a:xfrm>
        </p:spPr>
        <p:txBody>
          <a:bodyPr/>
          <a:lstStyle/>
          <a:p>
            <a:pPr>
              <a:defRPr/>
            </a:pPr>
            <a:r>
              <a:rPr lang="de-DE" sz="40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Zusammenfassung:</a:t>
            </a:r>
            <a:br>
              <a:rPr lang="de-DE" sz="40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</a:br>
            <a:r>
              <a:rPr lang="de-DE" sz="40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Abiturfachkombinationen</a:t>
            </a:r>
            <a:endParaRPr lang="de-DE" sz="40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5475" name="Textfeld 2"/>
          <p:cNvSpPr txBox="1">
            <a:spLocks noChangeArrowheads="1"/>
          </p:cNvSpPr>
          <p:nvPr/>
        </p:nvSpPr>
        <p:spPr bwMode="auto">
          <a:xfrm>
            <a:off x="971600" y="1988840"/>
            <a:ext cx="764930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b="1" dirty="0">
                <a:solidFill>
                  <a:schemeClr val="accent4">
                    <a:lumMod val="50000"/>
                  </a:schemeClr>
                </a:solidFill>
              </a:rPr>
              <a:t>Konsequenzen der Bedingungen für die Wahl der Abiturfächer </a:t>
            </a:r>
            <a:br>
              <a:rPr lang="de-DE" altLang="de-DE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de-DE" altLang="de-DE" b="1" dirty="0">
                <a:solidFill>
                  <a:schemeClr val="accent4">
                    <a:lumMod val="50000"/>
                  </a:schemeClr>
                </a:solidFill>
              </a:rPr>
              <a:t>(2 Fächer aus D, M, FS):</a:t>
            </a:r>
            <a:endParaRPr lang="de-DE" altLang="de-DE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de-DE" altLang="de-DE" b="1" dirty="0">
                <a:solidFill>
                  <a:schemeClr val="accent4">
                    <a:lumMod val="50000"/>
                  </a:schemeClr>
                </a:solidFill>
              </a:rPr>
              <a:t> </a:t>
            </a:r>
            <a:endParaRPr lang="de-DE" altLang="de-DE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de-DE" altLang="de-DE" b="1" dirty="0">
                <a:solidFill>
                  <a:schemeClr val="accent4">
                    <a:lumMod val="50000"/>
                  </a:schemeClr>
                </a:solidFill>
              </a:rPr>
              <a:t>Folgende Abiturfachkombinationen sind - unabhängig von der Wahl als LK oder GK - ausgeschlossen:</a:t>
            </a:r>
            <a:endParaRPr lang="de-DE" altLang="de-DE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de-DE" altLang="de-DE" b="1" dirty="0">
                <a:solidFill>
                  <a:schemeClr val="accent4">
                    <a:lumMod val="50000"/>
                  </a:schemeClr>
                </a:solidFill>
              </a:rPr>
              <a:t>- zwei Naturwissenschaften </a:t>
            </a:r>
            <a:endParaRPr lang="de-DE" altLang="de-DE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de-DE" altLang="de-DE" b="1" dirty="0">
                <a:solidFill>
                  <a:schemeClr val="accent4">
                    <a:lumMod val="50000"/>
                  </a:schemeClr>
                </a:solidFill>
              </a:rPr>
              <a:t>- Naturwissenschaft + Sport </a:t>
            </a:r>
            <a:endParaRPr lang="de-DE" altLang="de-DE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de-DE" altLang="de-DE" b="1" dirty="0">
                <a:solidFill>
                  <a:schemeClr val="accent4">
                    <a:lumMod val="50000"/>
                  </a:schemeClr>
                </a:solidFill>
              </a:rPr>
              <a:t>- Naturwissenschaft + Kunst/Musik</a:t>
            </a:r>
            <a:endParaRPr lang="de-DE" altLang="de-DE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de-DE" altLang="de-DE" b="1" dirty="0">
                <a:solidFill>
                  <a:schemeClr val="accent4">
                    <a:lumMod val="50000"/>
                  </a:schemeClr>
                </a:solidFill>
              </a:rPr>
              <a:t> </a:t>
            </a:r>
            <a:endParaRPr lang="de-DE" altLang="de-DE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de-DE" altLang="de-DE" b="1" dirty="0">
                <a:solidFill>
                  <a:schemeClr val="accent4">
                    <a:lumMod val="50000"/>
                  </a:schemeClr>
                </a:solidFill>
              </a:rPr>
              <a:t>Folgende Kombinationen bedingen Mathematik als Abiturfach:</a:t>
            </a:r>
            <a:endParaRPr lang="de-DE" altLang="de-DE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de-DE" altLang="de-DE" b="1" dirty="0">
                <a:solidFill>
                  <a:schemeClr val="accent4">
                    <a:lumMod val="50000"/>
                  </a:schemeClr>
                </a:solidFill>
              </a:rPr>
              <a:t>- die Wahl von Kunst oder Musik</a:t>
            </a:r>
            <a:endParaRPr lang="de-DE" altLang="de-DE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de-DE" altLang="de-DE" b="1" dirty="0">
                <a:solidFill>
                  <a:schemeClr val="accent4">
                    <a:lumMod val="50000"/>
                  </a:schemeClr>
                </a:solidFill>
              </a:rPr>
              <a:t>- die Wahl von Sport</a:t>
            </a:r>
            <a:endParaRPr lang="de-DE" altLang="de-DE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de-DE" altLang="de-DE" b="1" dirty="0">
                <a:solidFill>
                  <a:schemeClr val="accent4">
                    <a:lumMod val="50000"/>
                  </a:schemeClr>
                </a:solidFill>
              </a:rPr>
              <a:t>- die Wahl von zwei Fremdsprachen</a:t>
            </a:r>
            <a:endParaRPr lang="de-DE" altLang="de-DE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de-DE" altLang="de-DE" b="1" dirty="0">
                <a:solidFill>
                  <a:schemeClr val="accent4">
                    <a:lumMod val="50000"/>
                  </a:schemeClr>
                </a:solidFill>
              </a:rPr>
              <a:t>- die Wahl von zwei Gesellschaftswissenschaften</a:t>
            </a:r>
            <a:endParaRPr lang="de-DE" altLang="de-DE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5688632" cy="1143000"/>
          </a:xfrm>
        </p:spPr>
        <p:txBody>
          <a:bodyPr/>
          <a:lstStyle/>
          <a:p>
            <a:pPr>
              <a:defRPr/>
            </a:pPr>
            <a:r>
              <a:rPr lang="de-DE" sz="3600" b="1" dirty="0" smtClean="0">
                <a:solidFill>
                  <a:schemeClr val="accent4">
                    <a:lumMod val="50000"/>
                  </a:schemeClr>
                </a:solidFill>
              </a:rPr>
              <a:t>Zusammenfassung: </a:t>
            </a:r>
            <a:br>
              <a:rPr lang="de-DE" sz="36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de-DE" sz="36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Hinweise zur Wahl</a:t>
            </a:r>
            <a:endParaRPr lang="de-DE" sz="36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7763" name="Textfeld 2"/>
          <p:cNvSpPr txBox="1">
            <a:spLocks noChangeArrowheads="1"/>
          </p:cNvSpPr>
          <p:nvPr/>
        </p:nvSpPr>
        <p:spPr bwMode="auto">
          <a:xfrm>
            <a:off x="683568" y="1533465"/>
            <a:ext cx="7649308" cy="501675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defTabSz="358775">
              <a:defRPr sz="2000">
                <a:solidFill>
                  <a:schemeClr val="tx1"/>
                </a:solidFill>
                <a:latin typeface="Arial" charset="0"/>
              </a:defRPr>
            </a:lvl1pPr>
            <a:lvl2pPr defTabSz="35877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5877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5877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5877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chemeClr val="accent4">
                    <a:lumMod val="50000"/>
                  </a:schemeClr>
                </a:solidFill>
              </a:rPr>
              <a:t>Wahl der Fächer bis zum Abitur</a:t>
            </a:r>
          </a:p>
          <a:p>
            <a:pPr>
              <a:defRPr/>
            </a:pPr>
            <a:endParaRPr lang="de-DE" altLang="de-DE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chemeClr val="accent4">
                    <a:lumMod val="50000"/>
                  </a:schemeClr>
                </a:solidFill>
              </a:rPr>
              <a:t>Sofern es die Schullaufbahn und das Kursangebot  erlauben, sind Korrekturen  im Laufe der Oberstufe möglich</a:t>
            </a:r>
          </a:p>
          <a:p>
            <a:pPr>
              <a:defRPr/>
            </a:pPr>
            <a:endParaRPr lang="de-DE" altLang="de-DE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buFont typeface="Wingdings" pitchFamily="2" charset="2"/>
              <a:buChar char="Ø"/>
              <a:defRPr/>
            </a:pPr>
            <a:r>
              <a:rPr lang="de-DE" altLang="de-DE" b="1" dirty="0" smtClean="0">
                <a:solidFill>
                  <a:schemeClr val="accent4">
                    <a:lumMod val="50000"/>
                  </a:schemeClr>
                </a:solidFill>
              </a:rPr>
              <a:t> Kontinuitätsprinzip!</a:t>
            </a:r>
          </a:p>
          <a:p>
            <a:pPr lvl="1">
              <a:defRPr/>
            </a:pPr>
            <a:r>
              <a:rPr lang="de-DE" altLang="de-DE" b="1" dirty="0" smtClean="0">
                <a:solidFill>
                  <a:schemeClr val="accent4">
                    <a:lumMod val="50000"/>
                  </a:schemeClr>
                </a:solidFill>
              </a:rPr>
              <a:t>    Wahlen in der Einführungsphase möglichst breit 	anlegen (z.B. zwei NW und zwei Sprachen; zwei 	Gesellschaftswissenschaften)</a:t>
            </a:r>
          </a:p>
          <a:p>
            <a:pPr lvl="1">
              <a:defRPr/>
            </a:pPr>
            <a:endParaRPr lang="de-DE" altLang="de-DE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buFont typeface="Wingdings" pitchFamily="2" charset="2"/>
              <a:buChar char="Ø"/>
              <a:defRPr/>
            </a:pPr>
            <a:r>
              <a:rPr lang="de-DE" altLang="de-DE" b="1" dirty="0" smtClean="0">
                <a:solidFill>
                  <a:schemeClr val="accent4">
                    <a:lumMod val="50000"/>
                  </a:schemeClr>
                </a:solidFill>
              </a:rPr>
              <a:t> Schriftlichkeit in Q1 beachten: Abiturfächer müssen    	von  Beginn der Q1 an schriftlich belegt werden!</a:t>
            </a:r>
          </a:p>
          <a:p>
            <a:pPr lvl="1">
              <a:buFont typeface="Wingdings" pitchFamily="2" charset="2"/>
              <a:buChar char="Ø"/>
              <a:defRPr/>
            </a:pPr>
            <a:endParaRPr lang="de-DE" altLang="de-DE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defRPr/>
            </a:pPr>
            <a:r>
              <a:rPr lang="de-DE" altLang="de-DE" b="1" dirty="0" smtClean="0">
                <a:solidFill>
                  <a:schemeClr val="accent4">
                    <a:lumMod val="50000"/>
                  </a:schemeClr>
                </a:solidFill>
              </a:rPr>
              <a:t> </a:t>
            </a:r>
            <a:endParaRPr lang="de-DE" altLang="de-DE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defRPr/>
            </a:pPr>
            <a:endParaRPr lang="de-DE" altLang="de-DE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077200" cy="4114800"/>
          </a:xfrm>
        </p:spPr>
        <p:txBody>
          <a:bodyPr/>
          <a:lstStyle/>
          <a:p>
            <a:endParaRPr lang="de-DE" altLang="de-DE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5724128" y="2924944"/>
            <a:ext cx="3124200" cy="1143000"/>
          </a:xfrm>
        </p:spPr>
        <p:txBody>
          <a:bodyPr/>
          <a:lstStyle/>
          <a:p>
            <a:pPr>
              <a:defRPr/>
            </a:pPr>
            <a:r>
              <a:rPr lang="de-DE" sz="32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Beispiel-</a:t>
            </a:r>
            <a:br>
              <a:rPr lang="de-DE" sz="32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</a:br>
            <a:r>
              <a:rPr lang="de-DE" sz="3200" b="1" dirty="0" err="1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laufbahn</a:t>
            </a:r>
            <a:endParaRPr lang="de-DE" sz="32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9572" name="Grafik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4664"/>
            <a:ext cx="5760427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8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6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077200" cy="4114800"/>
          </a:xfrm>
        </p:spPr>
        <p:txBody>
          <a:bodyPr/>
          <a:lstStyle/>
          <a:p>
            <a:r>
              <a:rPr lang="de-DE" altLang="de-DE" dirty="0" smtClean="0">
                <a:solidFill>
                  <a:schemeClr val="accent4">
                    <a:lumMod val="50000"/>
                  </a:schemeClr>
                </a:solidFill>
              </a:rPr>
              <a:t>Beratungslehrerteam: </a:t>
            </a:r>
            <a:br>
              <a:rPr lang="de-DE" altLang="de-DE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de-DE" altLang="de-DE" dirty="0" smtClean="0">
                <a:solidFill>
                  <a:schemeClr val="accent4">
                    <a:lumMod val="50000"/>
                  </a:schemeClr>
                </a:solidFill>
              </a:rPr>
              <a:t>C. </a:t>
            </a:r>
            <a:r>
              <a:rPr lang="de-DE" altLang="de-DE" dirty="0" err="1" smtClean="0">
                <a:solidFill>
                  <a:schemeClr val="accent4">
                    <a:lumMod val="50000"/>
                  </a:schemeClr>
                </a:solidFill>
              </a:rPr>
              <a:t>Ebbecke</a:t>
            </a:r>
            <a:r>
              <a:rPr lang="de-DE" altLang="de-DE" dirty="0" smtClean="0">
                <a:solidFill>
                  <a:schemeClr val="accent4">
                    <a:lumMod val="50000"/>
                  </a:schemeClr>
                </a:solidFill>
              </a:rPr>
              <a:t> /  B. Hellmann D 019</a:t>
            </a:r>
          </a:p>
          <a:p>
            <a:r>
              <a:rPr lang="de-DE" altLang="de-DE" dirty="0" smtClean="0">
                <a:solidFill>
                  <a:schemeClr val="accent4">
                    <a:lumMod val="50000"/>
                  </a:schemeClr>
                </a:solidFill>
              </a:rPr>
              <a:t>SII-Koordination</a:t>
            </a:r>
            <a:r>
              <a:rPr lang="de-DE" altLang="de-DE" dirty="0" smtClean="0">
                <a:solidFill>
                  <a:schemeClr val="accent4">
                    <a:lumMod val="50000"/>
                  </a:schemeClr>
                </a:solidFill>
              </a:rPr>
              <a:t>: Dr. K. Frank / C. </a:t>
            </a:r>
            <a:r>
              <a:rPr lang="de-DE" altLang="de-DE" dirty="0" err="1" smtClean="0">
                <a:solidFill>
                  <a:schemeClr val="accent4">
                    <a:lumMod val="50000"/>
                  </a:schemeClr>
                </a:solidFill>
              </a:rPr>
              <a:t>Böckhaus</a:t>
            </a:r>
            <a:r>
              <a:rPr lang="de-DE" altLang="de-DE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de-DE" altLang="de-DE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de-DE" altLang="de-DE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B 028</a:t>
            </a:r>
          </a:p>
          <a:p>
            <a:r>
              <a:rPr lang="de-DE" altLang="de-DE" dirty="0" smtClean="0">
                <a:solidFill>
                  <a:schemeClr val="accent4">
                    <a:lumMod val="50000"/>
                  </a:schemeClr>
                </a:solidFill>
              </a:rPr>
              <a:t>Mehr Infos auf der Homepage:</a:t>
            </a:r>
          </a:p>
          <a:p>
            <a:pPr marL="0" indent="0">
              <a:buNone/>
            </a:pPr>
            <a:r>
              <a:rPr lang="de-DE" altLang="de-DE" dirty="0" smtClean="0">
                <a:solidFill>
                  <a:schemeClr val="accent4">
                    <a:lumMod val="50000"/>
                  </a:schemeClr>
                </a:solidFill>
              </a:rPr>
              <a:t>http://www.gymnasium-voerde.de/oberstufe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6840760" cy="1143000"/>
          </a:xfrm>
          <a:noFill/>
        </p:spPr>
        <p:txBody>
          <a:bodyPr/>
          <a:lstStyle/>
          <a:p>
            <a:r>
              <a:rPr lang="de-DE" altLang="de-DE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Weitere Informationen:</a:t>
            </a:r>
            <a:r>
              <a:rPr lang="de-DE" altLang="de-DE" sz="4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8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8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8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8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6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050088" cy="1143000"/>
          </a:xfrm>
        </p:spPr>
        <p:txBody>
          <a:bodyPr/>
          <a:lstStyle/>
          <a:p>
            <a:r>
              <a:rPr lang="de-DE" altLang="de-DE" b="1" dirty="0" smtClean="0">
                <a:solidFill>
                  <a:srgbClr val="280049"/>
                </a:solidFill>
                <a:latin typeface="Arial" charset="0"/>
                <a:ea typeface="+mn-ea"/>
                <a:cs typeface="+mn-cs"/>
              </a:rPr>
              <a:t>Lernen in der Oberstufe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916832"/>
            <a:ext cx="8229600" cy="4464496"/>
          </a:xfrm>
        </p:spPr>
        <p:txBody>
          <a:bodyPr/>
          <a:lstStyle/>
          <a:p>
            <a:pPr indent="0">
              <a:lnSpc>
                <a:spcPct val="90000"/>
              </a:lnSpc>
              <a:buClr>
                <a:schemeClr val="tx1"/>
              </a:buClr>
              <a:buNone/>
              <a:defRPr/>
            </a:pPr>
            <a:endParaRPr lang="de-DE" altLang="de-DE" dirty="0" smtClean="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de-DE" altLang="de-DE" kern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Ersatz des  Klassenverbandes durch ein Kurssystem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de-DE" altLang="de-DE" kern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Formen </a:t>
            </a:r>
            <a:r>
              <a:rPr lang="de-DE" altLang="de-DE" b="1" kern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selbständigen Arbeitens und Lernens</a:t>
            </a:r>
            <a:r>
              <a:rPr lang="de-DE" altLang="de-DE" kern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gewinnen an Bedeutung </a:t>
            </a:r>
            <a:br>
              <a:rPr lang="de-DE" altLang="de-DE" kern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de-DE" altLang="de-DE" sz="3200" b="1" kern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Ziel: Studierfähigkeit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de-DE" altLang="de-DE" kern="0" dirty="0" smtClean="0">
                <a:solidFill>
                  <a:srgbClr val="280049"/>
                </a:solidFill>
                <a:latin typeface="Arial" pitchFamily="34" charset="0"/>
                <a:cs typeface="Arial" pitchFamily="34" charset="0"/>
              </a:rPr>
              <a:t>Allgemeinbildung: Verbindliche </a:t>
            </a:r>
            <a:r>
              <a:rPr lang="de-DE" altLang="de-DE" b="1" kern="0" dirty="0" smtClean="0">
                <a:solidFill>
                  <a:srgbClr val="280049"/>
                </a:solidFill>
                <a:latin typeface="Arial" pitchFamily="34" charset="0"/>
                <a:cs typeface="Arial" pitchFamily="34" charset="0"/>
              </a:rPr>
              <a:t>Pflicht-fächer</a:t>
            </a:r>
            <a:r>
              <a:rPr lang="de-DE" altLang="de-DE" kern="0" dirty="0" smtClean="0">
                <a:solidFill>
                  <a:srgbClr val="280049"/>
                </a:solidFill>
                <a:latin typeface="Arial" pitchFamily="34" charset="0"/>
                <a:cs typeface="Arial" pitchFamily="34" charset="0"/>
              </a:rPr>
              <a:t>  und individuelle </a:t>
            </a:r>
            <a:r>
              <a:rPr lang="de-DE" altLang="de-DE" b="1" kern="0" dirty="0" smtClean="0">
                <a:solidFill>
                  <a:srgbClr val="280049"/>
                </a:solidFill>
                <a:latin typeface="Arial" pitchFamily="34" charset="0"/>
                <a:cs typeface="Arial" pitchFamily="34" charset="0"/>
              </a:rPr>
              <a:t>Schwerpunkt-</a:t>
            </a:r>
            <a:r>
              <a:rPr lang="de-DE" altLang="de-DE" b="1" kern="0" dirty="0" err="1" smtClean="0">
                <a:solidFill>
                  <a:srgbClr val="280049"/>
                </a:solidFill>
                <a:latin typeface="Arial" pitchFamily="34" charset="0"/>
                <a:cs typeface="Arial" pitchFamily="34" charset="0"/>
              </a:rPr>
              <a:t>setzungen</a:t>
            </a:r>
            <a:r>
              <a:rPr lang="de-DE" altLang="de-DE" b="1" kern="0" dirty="0" smtClean="0">
                <a:solidFill>
                  <a:srgbClr val="28004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altLang="de-DE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 Arbeitens und 	Lernens</a:t>
            </a:r>
            <a:r>
              <a:rPr lang="de-DE" altLang="de-DE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gewinnen an Bedeutung 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077200" cy="4114800"/>
          </a:xfrm>
        </p:spPr>
        <p:txBody>
          <a:bodyPr/>
          <a:lstStyle/>
          <a:p>
            <a:endParaRPr lang="de-DE" altLang="de-DE" smtClean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6408712" cy="1143000"/>
          </a:xfrm>
          <a:noFill/>
        </p:spPr>
        <p:txBody>
          <a:bodyPr/>
          <a:lstStyle/>
          <a:p>
            <a:r>
              <a:rPr lang="de-DE" altLang="de-DE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Das </a:t>
            </a:r>
            <a:r>
              <a:rPr lang="de-DE" altLang="de-DE" b="1" dirty="0" err="1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LuPo</a:t>
            </a:r>
            <a:r>
              <a:rPr lang="de-DE" altLang="de-DE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-Programm 1</a:t>
            </a:r>
            <a:endParaRPr lang="de-DE" altLang="de-DE" sz="44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Grafik 4" descr="Homepagezur Oberstuf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56792"/>
            <a:ext cx="9144000" cy="49978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8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6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077200" cy="4114800"/>
          </a:xfrm>
        </p:spPr>
        <p:txBody>
          <a:bodyPr/>
          <a:lstStyle/>
          <a:p>
            <a:endParaRPr lang="de-DE" altLang="de-DE" smtClean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6552728" cy="1143000"/>
          </a:xfrm>
          <a:noFill/>
        </p:spPr>
        <p:txBody>
          <a:bodyPr/>
          <a:lstStyle/>
          <a:p>
            <a:r>
              <a:rPr lang="de-DE" altLang="de-DE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Das </a:t>
            </a:r>
            <a:r>
              <a:rPr lang="de-DE" altLang="de-DE" b="1" dirty="0" err="1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LuPo</a:t>
            </a:r>
            <a:r>
              <a:rPr lang="de-DE" altLang="de-DE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-Programm 2</a:t>
            </a:r>
            <a:endParaRPr lang="de-DE" altLang="de-DE" sz="44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Grafik 5" descr="Homepage Oberstuf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85238"/>
            <a:ext cx="8604448" cy="53727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8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6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077200" cy="404495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de-DE" altLang="de-DE" sz="2400" b="1" dirty="0" smtClean="0">
                <a:solidFill>
                  <a:srgbClr val="280049"/>
                </a:solidFill>
                <a:cs typeface="Arial" charset="0"/>
              </a:rPr>
              <a:t>	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de-DE" altLang="de-DE" sz="2400" b="1" dirty="0" smtClean="0">
              <a:solidFill>
                <a:srgbClr val="280049"/>
              </a:solidFill>
              <a:cs typeface="Arial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de-DE" altLang="de-DE" sz="2400" b="1" dirty="0" smtClean="0">
              <a:solidFill>
                <a:srgbClr val="280049"/>
              </a:solidFill>
              <a:cs typeface="Arial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de-DE" altLang="de-DE" sz="2400" b="1" dirty="0" smtClean="0">
              <a:solidFill>
                <a:srgbClr val="280049"/>
              </a:solidFill>
              <a:cs typeface="Arial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de-DE" altLang="de-DE" sz="2400" b="1" dirty="0" smtClean="0">
              <a:solidFill>
                <a:srgbClr val="280049"/>
              </a:solidFill>
              <a:cs typeface="Arial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de-DE" altLang="de-DE" sz="2400" b="1" dirty="0" smtClean="0">
              <a:solidFill>
                <a:srgbClr val="280049"/>
              </a:solidFill>
              <a:cs typeface="Arial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de-DE" altLang="de-DE" sz="2400" b="1" dirty="0" smtClean="0">
              <a:solidFill>
                <a:srgbClr val="280049"/>
              </a:solidFill>
              <a:cs typeface="Arial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de-DE" altLang="de-DE" sz="2400" b="1" dirty="0" smtClean="0">
              <a:solidFill>
                <a:srgbClr val="280049"/>
              </a:solidFill>
              <a:cs typeface="Arial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de-DE" altLang="de-DE" sz="2400" b="1" dirty="0" smtClean="0">
              <a:solidFill>
                <a:srgbClr val="280049"/>
              </a:solidFill>
              <a:cs typeface="Arial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de-DE" altLang="de-DE" sz="2200" b="1" dirty="0" smtClean="0">
              <a:solidFill>
                <a:srgbClr val="280049"/>
              </a:solidFill>
              <a:cs typeface="Arial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de-DE" altLang="de-DE" sz="2200" b="1" dirty="0" smtClean="0">
                <a:solidFill>
                  <a:srgbClr val="280049"/>
                </a:solidFill>
                <a:cs typeface="Arial" charset="0"/>
              </a:rPr>
              <a:t>Der Antrag auf Beurlaubung für einen Auslandsaufenthalt ist beim Schulleiter bis zum 01.06.2020 einzureichen.</a:t>
            </a:r>
          </a:p>
          <a:p>
            <a:pPr marL="609600" indent="-609600">
              <a:lnSpc>
                <a:spcPct val="90000"/>
              </a:lnSpc>
              <a:buFont typeface="Monotype Sorts" pitchFamily="2" charset="2"/>
              <a:buNone/>
            </a:pPr>
            <a:endParaRPr lang="de-DE" altLang="de-DE" sz="2000" b="1" dirty="0" smtClean="0">
              <a:cs typeface="Times New Roman" pitchFamily="18" charset="0"/>
            </a:endParaRPr>
          </a:p>
          <a:p>
            <a:pPr marL="609600" indent="-609600">
              <a:lnSpc>
                <a:spcPct val="90000"/>
              </a:lnSpc>
            </a:pPr>
            <a:endParaRPr lang="de-DE" altLang="de-DE" sz="2800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1143000"/>
          </a:xfrm>
          <a:noFill/>
        </p:spPr>
        <p:txBody>
          <a:bodyPr/>
          <a:lstStyle/>
          <a:p>
            <a:pPr algn="l"/>
            <a:r>
              <a:rPr lang="de-DE" altLang="de-DE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Auslandsaufenthalte</a:t>
            </a:r>
          </a:p>
        </p:txBody>
      </p:sp>
      <p:pic>
        <p:nvPicPr>
          <p:cNvPr id="58372" name="Grafik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807573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1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17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4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/>
          <a:lstStyle/>
          <a:p>
            <a:r>
              <a:rPr lang="de-DE" dirty="0" smtClean="0">
                <a:solidFill>
                  <a:schemeClr val="accent4">
                    <a:lumMod val="50000"/>
                  </a:schemeClr>
                </a:solidFill>
              </a:rPr>
              <a:t>Ablauf der Wahlen</a:t>
            </a:r>
            <a:endParaRPr lang="de-DE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3096344"/>
          </a:xfrm>
        </p:spPr>
        <p:txBody>
          <a:bodyPr/>
          <a:lstStyle/>
          <a:p>
            <a:pPr>
              <a:buNone/>
            </a:pPr>
            <a:r>
              <a:rPr lang="de-DE" dirty="0" smtClean="0">
                <a:solidFill>
                  <a:schemeClr val="accent4">
                    <a:lumMod val="50000"/>
                  </a:schemeClr>
                </a:solidFill>
              </a:rPr>
              <a:t>Wahlen mit Beratung:</a:t>
            </a:r>
          </a:p>
          <a:p>
            <a:pPr>
              <a:buNone/>
            </a:pPr>
            <a:r>
              <a:rPr lang="de-DE" dirty="0" smtClean="0">
                <a:solidFill>
                  <a:schemeClr val="accent4">
                    <a:lumMod val="50000"/>
                  </a:schemeClr>
                </a:solidFill>
              </a:rPr>
              <a:t>03.03.2020, 8:00 bis 13:05 Uhr:  9a und 9b</a:t>
            </a:r>
          </a:p>
          <a:p>
            <a:pPr>
              <a:buNone/>
            </a:pPr>
            <a:r>
              <a:rPr lang="de-DE" dirty="0" smtClean="0">
                <a:solidFill>
                  <a:schemeClr val="accent4">
                    <a:lumMod val="50000"/>
                  </a:schemeClr>
                </a:solidFill>
              </a:rPr>
              <a:t>04.03.2020, 8:00 bis 13:05 Uhr: 9c und 9d</a:t>
            </a:r>
            <a:br>
              <a:rPr lang="de-DE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de-DE" dirty="0" smtClean="0">
                <a:solidFill>
                  <a:schemeClr val="accent4">
                    <a:lumMod val="50000"/>
                  </a:schemeClr>
                </a:solidFill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WordArt 2"/>
          <p:cNvSpPr>
            <a:spLocks noChangeArrowheads="1" noChangeShapeType="1" noTextEdit="1"/>
          </p:cNvSpPr>
          <p:nvPr/>
        </p:nvSpPr>
        <p:spPr bwMode="auto">
          <a:xfrm rot="20662192">
            <a:off x="439268" y="2404495"/>
            <a:ext cx="8190162" cy="21415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spc="-18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4">
                    <a:lumMod val="50000"/>
                  </a:schemeClr>
                </a:soli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Viel Erfolg </a:t>
            </a:r>
          </a:p>
          <a:p>
            <a:pPr algn="ctr"/>
            <a:r>
              <a:rPr lang="de-DE" sz="3600" kern="10" spc="-18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4">
                    <a:lumMod val="50000"/>
                  </a:schemeClr>
                </a:soli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in der Oberstufe !</a:t>
            </a:r>
            <a:endParaRPr lang="de-DE" sz="3600" kern="10" spc="-18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chemeClr val="accent4">
                  <a:lumMod val="50000"/>
                </a:schemeClr>
              </a:soli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381858" y="4667251"/>
            <a:ext cx="7438292" cy="1427163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367619" name="Text Box 3"/>
          <p:cNvSpPr txBox="1">
            <a:spLocks noChangeArrowheads="1"/>
          </p:cNvSpPr>
          <p:nvPr/>
        </p:nvSpPr>
        <p:spPr bwMode="auto">
          <a:xfrm>
            <a:off x="1450180" y="4908551"/>
            <a:ext cx="2272450" cy="89930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98124" tIns="49062" rIns="98124" bIns="49062">
            <a:spAutoFit/>
          </a:bodyPr>
          <a:lstStyle/>
          <a:p>
            <a:pPr algn="ctr" defTabSz="981075"/>
            <a:r>
              <a:rPr lang="de-DE" altLang="de-DE" sz="2600" b="1">
                <a:solidFill>
                  <a:srgbClr val="FFFFCC"/>
                </a:solidFill>
              </a:rPr>
              <a:t>Einführungs-</a:t>
            </a:r>
          </a:p>
          <a:p>
            <a:pPr algn="ctr" defTabSz="981075"/>
            <a:r>
              <a:rPr lang="de-DE" altLang="de-DE" sz="2600" b="1">
                <a:solidFill>
                  <a:srgbClr val="FFFFCC"/>
                </a:solidFill>
              </a:rPr>
              <a:t>phase</a:t>
            </a:r>
            <a:endParaRPr lang="de-DE" altLang="de-DE" sz="2100">
              <a:solidFill>
                <a:srgbClr val="000099"/>
              </a:solidFill>
            </a:endParaRPr>
          </a:p>
        </p:txBody>
      </p:sp>
      <p:sp>
        <p:nvSpPr>
          <p:cNvPr id="367620" name="Rectangle 4"/>
          <p:cNvSpPr>
            <a:spLocks noChangeArrowheads="1"/>
          </p:cNvSpPr>
          <p:nvPr/>
        </p:nvSpPr>
        <p:spPr bwMode="auto">
          <a:xfrm>
            <a:off x="1375997" y="4119564"/>
            <a:ext cx="7442688" cy="560387"/>
          </a:xfrm>
          <a:prstGeom prst="rect">
            <a:avLst/>
          </a:prstGeom>
          <a:solidFill>
            <a:srgbClr val="FF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367621" name="Rectangle 5"/>
          <p:cNvSpPr>
            <a:spLocks noChangeArrowheads="1"/>
          </p:cNvSpPr>
          <p:nvPr/>
        </p:nvSpPr>
        <p:spPr bwMode="auto">
          <a:xfrm>
            <a:off x="1375997" y="2687638"/>
            <a:ext cx="7442688" cy="1427162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367622" name="Rectangle 6"/>
          <p:cNvSpPr>
            <a:spLocks noChangeArrowheads="1"/>
          </p:cNvSpPr>
          <p:nvPr/>
        </p:nvSpPr>
        <p:spPr bwMode="auto">
          <a:xfrm>
            <a:off x="1375997" y="2089150"/>
            <a:ext cx="7436826" cy="560388"/>
          </a:xfrm>
          <a:prstGeom prst="rect">
            <a:avLst/>
          </a:prstGeom>
          <a:solidFill>
            <a:srgbClr val="FF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849923" y="228600"/>
            <a:ext cx="8294077" cy="698500"/>
          </a:xfrm>
        </p:spPr>
        <p:txBody>
          <a:bodyPr/>
          <a:lstStyle/>
          <a:p>
            <a:pPr algn="l"/>
            <a:r>
              <a:rPr lang="de-DE" altLang="de-DE" b="1" dirty="0" smtClean="0">
                <a:solidFill>
                  <a:srgbClr val="008000"/>
                </a:solidFill>
                <a:latin typeface="Arial" charset="0"/>
              </a:rPr>
              <a:t>   </a:t>
            </a:r>
            <a:r>
              <a:rPr lang="de-DE" altLang="de-DE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Aufbau der Sek II</a:t>
            </a:r>
          </a:p>
        </p:txBody>
      </p:sp>
      <p:sp>
        <p:nvSpPr>
          <p:cNvPr id="367624" name="Text Box 8"/>
          <p:cNvSpPr txBox="1">
            <a:spLocks noChangeArrowheads="1"/>
          </p:cNvSpPr>
          <p:nvPr/>
        </p:nvSpPr>
        <p:spPr bwMode="auto">
          <a:xfrm>
            <a:off x="4572001" y="4797426"/>
            <a:ext cx="4640471" cy="71463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8124" tIns="49062" rIns="98124" bIns="49062">
            <a:spAutoFit/>
          </a:bodyPr>
          <a:lstStyle/>
          <a:p>
            <a:pPr defTabSz="981075">
              <a:defRPr/>
            </a:pPr>
            <a:r>
              <a:rPr lang="de-DE" sz="4000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11* -12 Grundkurse</a:t>
            </a:r>
            <a:endParaRPr lang="de-DE" sz="4000">
              <a:solidFill>
                <a:srgbClr val="FFFFFF"/>
              </a:solidFill>
            </a:endParaRPr>
          </a:p>
        </p:txBody>
      </p:sp>
      <p:sp>
        <p:nvSpPr>
          <p:cNvPr id="367625" name="Text Box 9"/>
          <p:cNvSpPr txBox="1">
            <a:spLocks noChangeArrowheads="1"/>
          </p:cNvSpPr>
          <p:nvPr/>
        </p:nvSpPr>
        <p:spPr bwMode="auto">
          <a:xfrm>
            <a:off x="1584019" y="4111625"/>
            <a:ext cx="1978332" cy="49919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98124" tIns="49062" rIns="98124" bIns="49062">
            <a:spAutoFit/>
          </a:bodyPr>
          <a:lstStyle/>
          <a:p>
            <a:pPr algn="r" defTabSz="981075"/>
            <a:r>
              <a:rPr lang="de-DE" altLang="de-DE" sz="2600" b="1" dirty="0">
                <a:solidFill>
                  <a:srgbClr val="FFFFFF"/>
                </a:solidFill>
              </a:rPr>
              <a:t>Versetzung</a:t>
            </a:r>
            <a:endParaRPr lang="de-DE" altLang="de-DE" sz="2100" dirty="0">
              <a:solidFill>
                <a:srgbClr val="FFFFFF"/>
              </a:solidFill>
            </a:endParaRPr>
          </a:p>
        </p:txBody>
      </p:sp>
      <p:sp>
        <p:nvSpPr>
          <p:cNvPr id="367626" name="Line 10"/>
          <p:cNvSpPr>
            <a:spLocks noChangeShapeType="1"/>
          </p:cNvSpPr>
          <p:nvPr/>
        </p:nvSpPr>
        <p:spPr bwMode="auto">
          <a:xfrm flipV="1">
            <a:off x="1393582" y="4659313"/>
            <a:ext cx="7375280" cy="635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67627" name="Text Box 11"/>
          <p:cNvSpPr txBox="1">
            <a:spLocks noChangeArrowheads="1"/>
          </p:cNvSpPr>
          <p:nvPr/>
        </p:nvSpPr>
        <p:spPr bwMode="auto">
          <a:xfrm>
            <a:off x="1206725" y="2997201"/>
            <a:ext cx="2516107" cy="89930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98124" tIns="49062" rIns="98124" bIns="49062">
            <a:spAutoFit/>
          </a:bodyPr>
          <a:lstStyle/>
          <a:p>
            <a:pPr algn="ctr" defTabSz="981075"/>
            <a:r>
              <a:rPr lang="de-DE" altLang="de-DE" sz="2600" b="1">
                <a:solidFill>
                  <a:srgbClr val="FFFFCC"/>
                </a:solidFill>
              </a:rPr>
              <a:t>Qualifikations-</a:t>
            </a:r>
          </a:p>
          <a:p>
            <a:pPr algn="ctr" defTabSz="981075"/>
            <a:r>
              <a:rPr lang="de-DE" altLang="de-DE" sz="2600" b="1">
                <a:solidFill>
                  <a:srgbClr val="FFFFCC"/>
                </a:solidFill>
              </a:rPr>
              <a:t>phase</a:t>
            </a:r>
            <a:endParaRPr lang="de-DE" altLang="de-DE" sz="2100">
              <a:solidFill>
                <a:srgbClr val="FFFFCC"/>
              </a:solidFill>
            </a:endParaRPr>
          </a:p>
        </p:txBody>
      </p:sp>
      <p:sp>
        <p:nvSpPr>
          <p:cNvPr id="367628" name="Line 12"/>
          <p:cNvSpPr>
            <a:spLocks noChangeShapeType="1"/>
          </p:cNvSpPr>
          <p:nvPr/>
        </p:nvSpPr>
        <p:spPr bwMode="auto">
          <a:xfrm>
            <a:off x="1387720" y="4095750"/>
            <a:ext cx="7381142" cy="7938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67629" name="Text Box 13"/>
          <p:cNvSpPr txBox="1">
            <a:spLocks noChangeArrowheads="1"/>
          </p:cNvSpPr>
          <p:nvPr/>
        </p:nvSpPr>
        <p:spPr bwMode="auto">
          <a:xfrm>
            <a:off x="1619260" y="2122488"/>
            <a:ext cx="1866891" cy="49919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98124" tIns="49062" rIns="98124" bIns="49062">
            <a:spAutoFit/>
          </a:bodyPr>
          <a:lstStyle/>
          <a:p>
            <a:pPr algn="r" defTabSz="981075"/>
            <a:r>
              <a:rPr lang="de-DE" altLang="de-DE" sz="2600" b="1" dirty="0">
                <a:solidFill>
                  <a:srgbClr val="FFFFFF"/>
                </a:solidFill>
              </a:rPr>
              <a:t>Zulassung</a:t>
            </a:r>
            <a:endParaRPr lang="de-DE" altLang="de-DE" sz="2100" dirty="0">
              <a:solidFill>
                <a:srgbClr val="FFFFFF"/>
              </a:solidFill>
            </a:endParaRPr>
          </a:p>
        </p:txBody>
      </p:sp>
      <p:sp>
        <p:nvSpPr>
          <p:cNvPr id="367630" name="Line 14"/>
          <p:cNvSpPr>
            <a:spLocks noChangeShapeType="1"/>
          </p:cNvSpPr>
          <p:nvPr/>
        </p:nvSpPr>
        <p:spPr bwMode="auto">
          <a:xfrm>
            <a:off x="1393582" y="2646363"/>
            <a:ext cx="7369419" cy="635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67631" name="Text Box 15"/>
          <p:cNvSpPr txBox="1">
            <a:spLocks noChangeArrowheads="1"/>
          </p:cNvSpPr>
          <p:nvPr/>
        </p:nvSpPr>
        <p:spPr bwMode="auto">
          <a:xfrm>
            <a:off x="4349262" y="5489575"/>
            <a:ext cx="4356589" cy="5207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8124" tIns="49062" rIns="98124" bIns="49062" anchor="ctr"/>
          <a:lstStyle/>
          <a:p>
            <a:pPr algn="ctr" defTabSz="981075"/>
            <a:r>
              <a:rPr lang="de-DE" altLang="de-DE" sz="3000">
                <a:solidFill>
                  <a:srgbClr val="FFFFCC"/>
                </a:solidFill>
              </a:rPr>
              <a:t>Kontinuitätsprinzip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507773" y="2657476"/>
            <a:ext cx="1565031" cy="2016125"/>
            <a:chOff x="4213" y="1664"/>
            <a:chExt cx="986" cy="1433"/>
          </a:xfrm>
        </p:grpSpPr>
        <p:sp>
          <p:nvSpPr>
            <p:cNvPr id="44073" name="AutoShape 20"/>
            <p:cNvSpPr>
              <a:spLocks noChangeArrowheads="1"/>
            </p:cNvSpPr>
            <p:nvPr/>
          </p:nvSpPr>
          <p:spPr bwMode="auto">
            <a:xfrm>
              <a:off x="4213" y="1664"/>
              <a:ext cx="188" cy="1433"/>
            </a:xfrm>
            <a:prstGeom prst="upArrow">
              <a:avLst>
                <a:gd name="adj1" fmla="val 50000"/>
                <a:gd name="adj2" fmla="val 190559"/>
              </a:avLst>
            </a:prstGeom>
            <a:solidFill>
              <a:srgbClr val="FF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 altLang="de-DE">
                <a:solidFill>
                  <a:srgbClr val="FFFFFF"/>
                </a:solidFill>
              </a:endParaRPr>
            </a:p>
          </p:txBody>
        </p:sp>
        <p:sp>
          <p:nvSpPr>
            <p:cNvPr id="44074" name="AutoShape 21"/>
            <p:cNvSpPr>
              <a:spLocks noChangeArrowheads="1"/>
            </p:cNvSpPr>
            <p:nvPr/>
          </p:nvSpPr>
          <p:spPr bwMode="auto">
            <a:xfrm>
              <a:off x="4414" y="1664"/>
              <a:ext cx="188" cy="1433"/>
            </a:xfrm>
            <a:prstGeom prst="upArrow">
              <a:avLst>
                <a:gd name="adj1" fmla="val 50000"/>
                <a:gd name="adj2" fmla="val 190559"/>
              </a:avLst>
            </a:prstGeom>
            <a:solidFill>
              <a:srgbClr val="FF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 altLang="de-DE">
                <a:solidFill>
                  <a:srgbClr val="FFFFFF"/>
                </a:solidFill>
              </a:endParaRPr>
            </a:p>
          </p:txBody>
        </p:sp>
        <p:sp>
          <p:nvSpPr>
            <p:cNvPr id="44075" name="AutoShape 22"/>
            <p:cNvSpPr>
              <a:spLocks noChangeArrowheads="1"/>
            </p:cNvSpPr>
            <p:nvPr/>
          </p:nvSpPr>
          <p:spPr bwMode="auto">
            <a:xfrm>
              <a:off x="4612" y="1664"/>
              <a:ext cx="188" cy="1433"/>
            </a:xfrm>
            <a:prstGeom prst="upArrow">
              <a:avLst>
                <a:gd name="adj1" fmla="val 50000"/>
                <a:gd name="adj2" fmla="val 190559"/>
              </a:avLst>
            </a:prstGeom>
            <a:solidFill>
              <a:srgbClr val="FF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 altLang="de-DE">
                <a:solidFill>
                  <a:srgbClr val="FFFFFF"/>
                </a:solidFill>
              </a:endParaRPr>
            </a:p>
          </p:txBody>
        </p:sp>
        <p:sp>
          <p:nvSpPr>
            <p:cNvPr id="44076" name="AutoShape 23"/>
            <p:cNvSpPr>
              <a:spLocks noChangeArrowheads="1"/>
            </p:cNvSpPr>
            <p:nvPr/>
          </p:nvSpPr>
          <p:spPr bwMode="auto">
            <a:xfrm>
              <a:off x="4813" y="1664"/>
              <a:ext cx="188" cy="1433"/>
            </a:xfrm>
            <a:prstGeom prst="upArrow">
              <a:avLst>
                <a:gd name="adj1" fmla="val 50000"/>
                <a:gd name="adj2" fmla="val 190559"/>
              </a:avLst>
            </a:prstGeom>
            <a:solidFill>
              <a:srgbClr val="FF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 altLang="de-DE">
                <a:solidFill>
                  <a:srgbClr val="FFFFFF"/>
                </a:solidFill>
              </a:endParaRPr>
            </a:p>
          </p:txBody>
        </p:sp>
        <p:sp>
          <p:nvSpPr>
            <p:cNvPr id="44077" name="AutoShape 24"/>
            <p:cNvSpPr>
              <a:spLocks noChangeArrowheads="1"/>
            </p:cNvSpPr>
            <p:nvPr/>
          </p:nvSpPr>
          <p:spPr bwMode="auto">
            <a:xfrm>
              <a:off x="5011" y="1664"/>
              <a:ext cx="188" cy="1433"/>
            </a:xfrm>
            <a:prstGeom prst="upArrow">
              <a:avLst>
                <a:gd name="adj1" fmla="val 50000"/>
                <a:gd name="adj2" fmla="val 190559"/>
              </a:avLst>
            </a:prstGeom>
            <a:solidFill>
              <a:srgbClr val="FF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 altLang="de-DE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8072805" y="2654300"/>
            <a:ext cx="804496" cy="1441450"/>
            <a:chOff x="5085" y="1672"/>
            <a:chExt cx="507" cy="876"/>
          </a:xfrm>
        </p:grpSpPr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5215" y="1672"/>
              <a:ext cx="377" cy="455"/>
              <a:chOff x="5215" y="1672"/>
              <a:chExt cx="377" cy="455"/>
            </a:xfrm>
          </p:grpSpPr>
          <p:sp>
            <p:nvSpPr>
              <p:cNvPr id="44071" name="AutoShape 27"/>
              <p:cNvSpPr>
                <a:spLocks noChangeArrowheads="1"/>
              </p:cNvSpPr>
              <p:nvPr/>
            </p:nvSpPr>
            <p:spPr bwMode="auto">
              <a:xfrm>
                <a:off x="5404" y="1672"/>
                <a:ext cx="188" cy="455"/>
              </a:xfrm>
              <a:prstGeom prst="upArrow">
                <a:avLst>
                  <a:gd name="adj1" fmla="val 50000"/>
                  <a:gd name="adj2" fmla="val 60505"/>
                </a:avLst>
              </a:prstGeom>
              <a:solidFill>
                <a:srgbClr val="CCCC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DE" alt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44072" name="AutoShape 28"/>
              <p:cNvSpPr>
                <a:spLocks noChangeArrowheads="1"/>
              </p:cNvSpPr>
              <p:nvPr/>
            </p:nvSpPr>
            <p:spPr bwMode="auto">
              <a:xfrm>
                <a:off x="5215" y="1672"/>
                <a:ext cx="188" cy="455"/>
              </a:xfrm>
              <a:prstGeom prst="upArrow">
                <a:avLst>
                  <a:gd name="adj1" fmla="val 50000"/>
                  <a:gd name="adj2" fmla="val 60505"/>
                </a:avLst>
              </a:prstGeom>
              <a:solidFill>
                <a:srgbClr val="CCCC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DE" altLang="de-DE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4070" name="AutoShape 29"/>
            <p:cNvSpPr>
              <a:spLocks noChangeArrowheads="1"/>
            </p:cNvSpPr>
            <p:nvPr/>
          </p:nvSpPr>
          <p:spPr bwMode="auto">
            <a:xfrm>
              <a:off x="5085" y="2130"/>
              <a:ext cx="188" cy="418"/>
            </a:xfrm>
            <a:prstGeom prst="upArrow">
              <a:avLst>
                <a:gd name="adj1" fmla="val 50000"/>
                <a:gd name="adj2" fmla="val 55585"/>
              </a:avLst>
            </a:prstGeom>
            <a:solidFill>
              <a:srgbClr val="CCCC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 altLang="de-DE">
                <a:solidFill>
                  <a:srgbClr val="FFFFFF"/>
                </a:solidFill>
              </a:endParaRPr>
            </a:p>
          </p:txBody>
        </p:sp>
      </p:grpSp>
      <p:sp>
        <p:nvSpPr>
          <p:cNvPr id="367646" name="Line 30"/>
          <p:cNvSpPr>
            <a:spLocks noChangeShapeType="1"/>
          </p:cNvSpPr>
          <p:nvPr/>
        </p:nvSpPr>
        <p:spPr bwMode="auto">
          <a:xfrm>
            <a:off x="1393582" y="2079625"/>
            <a:ext cx="7375280" cy="635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1370135" y="1371600"/>
            <a:ext cx="7442688" cy="704850"/>
            <a:chOff x="863" y="816"/>
            <a:chExt cx="4688" cy="419"/>
          </a:xfrm>
        </p:grpSpPr>
        <p:sp>
          <p:nvSpPr>
            <p:cNvPr id="44067" name="Rectangle 32"/>
            <p:cNvSpPr>
              <a:spLocks noChangeArrowheads="1"/>
            </p:cNvSpPr>
            <p:nvPr/>
          </p:nvSpPr>
          <p:spPr bwMode="auto">
            <a:xfrm>
              <a:off x="863" y="816"/>
              <a:ext cx="4688" cy="419"/>
            </a:xfrm>
            <a:prstGeom prst="rect">
              <a:avLst/>
            </a:prstGeom>
            <a:solidFill>
              <a:srgbClr val="3399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3399FF"/>
              </a:extrusionClr>
            </a:sp3d>
          </p:spPr>
          <p:txBody>
            <a:bodyPr wrap="none" anchor="ctr">
              <a:flatTx/>
            </a:bodyPr>
            <a:lstStyle/>
            <a:p>
              <a:endParaRPr lang="de-DE" altLang="de-DE">
                <a:solidFill>
                  <a:srgbClr val="FFFFFF"/>
                </a:solidFill>
              </a:endParaRPr>
            </a:p>
          </p:txBody>
        </p:sp>
        <p:sp>
          <p:nvSpPr>
            <p:cNvPr id="44068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1824" y="816"/>
              <a:ext cx="215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sz="3600" kern="10">
                  <a:ln w="12700" cap="sq">
                    <a:solidFill>
                      <a:srgbClr val="EAEAEA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FF00"/>
                  </a:solidFill>
                  <a:latin typeface="Arial Black"/>
                </a:rPr>
                <a:t>Abiturprüfung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4419600" y="1855789"/>
            <a:ext cx="910004" cy="2822575"/>
            <a:chOff x="2784" y="1104"/>
            <a:chExt cx="573" cy="1679"/>
          </a:xfrm>
        </p:grpSpPr>
        <p:sp>
          <p:nvSpPr>
            <p:cNvPr id="44065" name="AutoShape 35"/>
            <p:cNvSpPr>
              <a:spLocks noChangeArrowheads="1"/>
            </p:cNvSpPr>
            <p:nvPr/>
          </p:nvSpPr>
          <p:spPr bwMode="auto">
            <a:xfrm>
              <a:off x="2784" y="1104"/>
              <a:ext cx="279" cy="1679"/>
            </a:xfrm>
            <a:prstGeom prst="upArrow">
              <a:avLst>
                <a:gd name="adj1" fmla="val 50000"/>
                <a:gd name="adj2" fmla="val 150448"/>
              </a:avLst>
            </a:prstGeom>
            <a:solidFill>
              <a:schemeClr val="accent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vert="eaVert" wrap="none" lIns="98124" tIns="49062" rIns="98124" bIns="49062" anchor="ctr"/>
            <a:lstStyle/>
            <a:p>
              <a:pPr defTabSz="981075"/>
              <a:r>
                <a:rPr lang="de-DE" altLang="de-DE" sz="1900" b="1">
                  <a:solidFill>
                    <a:srgbClr val="FFFFCC"/>
                  </a:solidFill>
                  <a:latin typeface="Times New Roman" pitchFamily="18" charset="0"/>
                </a:rPr>
                <a:t>       </a:t>
              </a:r>
              <a:r>
                <a:rPr lang="de-DE" altLang="de-DE" sz="1900" b="1">
                  <a:solidFill>
                    <a:srgbClr val="280049"/>
                  </a:solidFill>
                </a:rPr>
                <a:t>1. LK</a:t>
              </a:r>
            </a:p>
          </p:txBody>
        </p:sp>
        <p:sp>
          <p:nvSpPr>
            <p:cNvPr id="44066" name="AutoShape 36"/>
            <p:cNvSpPr>
              <a:spLocks noChangeArrowheads="1"/>
            </p:cNvSpPr>
            <p:nvPr/>
          </p:nvSpPr>
          <p:spPr bwMode="auto">
            <a:xfrm>
              <a:off x="3078" y="1104"/>
              <a:ext cx="279" cy="1679"/>
            </a:xfrm>
            <a:prstGeom prst="upArrow">
              <a:avLst>
                <a:gd name="adj1" fmla="val 50000"/>
                <a:gd name="adj2" fmla="val 150448"/>
              </a:avLst>
            </a:prstGeom>
            <a:solidFill>
              <a:schemeClr val="accent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vert="eaVert" wrap="none" lIns="98124" tIns="49062" rIns="98124" bIns="49062" anchor="ctr"/>
            <a:lstStyle/>
            <a:p>
              <a:pPr defTabSz="981075"/>
              <a:r>
                <a:rPr lang="de-DE" altLang="de-DE" sz="1900" b="1">
                  <a:solidFill>
                    <a:srgbClr val="FFFFCC"/>
                  </a:solidFill>
                  <a:latin typeface="Times New Roman" pitchFamily="18" charset="0"/>
                </a:rPr>
                <a:t>       </a:t>
              </a:r>
              <a:r>
                <a:rPr lang="de-DE" altLang="de-DE" sz="1900" b="1">
                  <a:solidFill>
                    <a:srgbClr val="280049"/>
                  </a:solidFill>
                </a:rPr>
                <a:t>2. LK</a:t>
              </a:r>
            </a:p>
          </p:txBody>
        </p:sp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5319347" y="1862139"/>
            <a:ext cx="895350" cy="2814637"/>
            <a:chOff x="3351" y="1108"/>
            <a:chExt cx="564" cy="1674"/>
          </a:xfrm>
        </p:grpSpPr>
        <p:sp>
          <p:nvSpPr>
            <p:cNvPr id="44063" name="AutoShape 38"/>
            <p:cNvSpPr>
              <a:spLocks noChangeArrowheads="1"/>
            </p:cNvSpPr>
            <p:nvPr/>
          </p:nvSpPr>
          <p:spPr bwMode="auto">
            <a:xfrm>
              <a:off x="3351" y="1111"/>
              <a:ext cx="279" cy="1671"/>
            </a:xfrm>
            <a:prstGeom prst="upArrow">
              <a:avLst>
                <a:gd name="adj1" fmla="val 50000"/>
                <a:gd name="adj2" fmla="val 149731"/>
              </a:avLst>
            </a:prstGeom>
            <a:solidFill>
              <a:srgbClr val="FF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vert="eaVert" wrap="none" lIns="98124" tIns="49062" rIns="98124" bIns="49062" anchor="ctr"/>
            <a:lstStyle/>
            <a:p>
              <a:pPr defTabSz="981075"/>
              <a:r>
                <a:rPr lang="de-DE" altLang="de-DE" sz="1900">
                  <a:solidFill>
                    <a:srgbClr val="DC0081"/>
                  </a:solidFill>
                </a:rPr>
                <a:t>       3. Fach</a:t>
              </a:r>
              <a:r>
                <a:rPr lang="de-DE" altLang="de-DE" sz="1900">
                  <a:solidFill>
                    <a:srgbClr val="DC0081"/>
                  </a:solidFill>
                  <a:latin typeface="Times New Roman" pitchFamily="18" charset="0"/>
                </a:rPr>
                <a:t>                    </a:t>
              </a:r>
              <a:endParaRPr lang="de-DE" altLang="de-DE" sz="26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4064" name="AutoShape 39"/>
            <p:cNvSpPr>
              <a:spLocks noChangeArrowheads="1"/>
            </p:cNvSpPr>
            <p:nvPr/>
          </p:nvSpPr>
          <p:spPr bwMode="auto">
            <a:xfrm>
              <a:off x="3636" y="1108"/>
              <a:ext cx="279" cy="1671"/>
            </a:xfrm>
            <a:prstGeom prst="upArrow">
              <a:avLst>
                <a:gd name="adj1" fmla="val 50000"/>
                <a:gd name="adj2" fmla="val 149731"/>
              </a:avLst>
            </a:prstGeom>
            <a:solidFill>
              <a:srgbClr val="FF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vert="eaVert" wrap="none" lIns="98124" tIns="49062" rIns="98124" bIns="49062" anchor="ctr"/>
            <a:lstStyle/>
            <a:p>
              <a:pPr defTabSz="981075"/>
              <a:r>
                <a:rPr lang="de-DE" altLang="de-DE" sz="1900">
                  <a:solidFill>
                    <a:srgbClr val="DC0081"/>
                  </a:solidFill>
                </a:rPr>
                <a:t>       4. Fach</a:t>
              </a:r>
              <a:r>
                <a:rPr lang="de-DE" altLang="de-DE" sz="1900">
                  <a:solidFill>
                    <a:srgbClr val="DC0081"/>
                  </a:solidFill>
                  <a:latin typeface="Times New Roman" pitchFamily="18" charset="0"/>
                </a:rPr>
                <a:t>  </a:t>
              </a:r>
              <a:r>
                <a:rPr lang="de-DE" altLang="de-DE" sz="1900">
                  <a:solidFill>
                    <a:srgbClr val="FAFD00"/>
                  </a:solidFill>
                  <a:latin typeface="Times New Roman" pitchFamily="18" charset="0"/>
                </a:rPr>
                <a:t>                  </a:t>
              </a:r>
              <a:endParaRPr lang="de-DE" altLang="de-DE" sz="26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3657598" y="1936750"/>
            <a:ext cx="805349" cy="3961092"/>
            <a:chOff x="2279" y="1152"/>
            <a:chExt cx="464" cy="2357"/>
          </a:xfrm>
        </p:grpSpPr>
        <p:sp>
          <p:nvSpPr>
            <p:cNvPr id="44056" name="AutoShape 41"/>
            <p:cNvSpPr>
              <a:spLocks noChangeArrowheads="1"/>
            </p:cNvSpPr>
            <p:nvPr/>
          </p:nvSpPr>
          <p:spPr bwMode="auto">
            <a:xfrm rot="-5399002">
              <a:off x="1347" y="2103"/>
              <a:ext cx="2334" cy="431"/>
            </a:xfrm>
            <a:prstGeom prst="homePlate">
              <a:avLst>
                <a:gd name="adj" fmla="val 135383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 altLang="de-DE">
                <a:solidFill>
                  <a:srgbClr val="FFFFFF"/>
                </a:solidFill>
              </a:endParaRPr>
            </a:p>
          </p:txBody>
        </p:sp>
        <p:sp>
          <p:nvSpPr>
            <p:cNvPr id="44057" name="Text Box 42"/>
            <p:cNvSpPr txBox="1">
              <a:spLocks noChangeArrowheads="1"/>
            </p:cNvSpPr>
            <p:nvPr/>
          </p:nvSpPr>
          <p:spPr bwMode="auto">
            <a:xfrm>
              <a:off x="2283" y="3230"/>
              <a:ext cx="460" cy="27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lIns="98124" tIns="49062" rIns="98124" bIns="49062">
              <a:spAutoFit/>
            </a:bodyPr>
            <a:lstStyle/>
            <a:p>
              <a:pPr defTabSz="981075"/>
              <a:r>
                <a:rPr lang="de-DE" altLang="de-DE" sz="2400" b="1">
                  <a:solidFill>
                    <a:srgbClr val="FFFFCC"/>
                  </a:solidFill>
                </a:rPr>
                <a:t>10.1</a:t>
              </a:r>
            </a:p>
          </p:txBody>
        </p:sp>
        <p:sp>
          <p:nvSpPr>
            <p:cNvPr id="44058" name="Text Box 43"/>
            <p:cNvSpPr txBox="1">
              <a:spLocks noChangeArrowheads="1"/>
            </p:cNvSpPr>
            <p:nvPr/>
          </p:nvSpPr>
          <p:spPr bwMode="auto">
            <a:xfrm>
              <a:off x="2283" y="2929"/>
              <a:ext cx="460" cy="27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lIns="98124" tIns="49062" rIns="98124" bIns="49062">
              <a:spAutoFit/>
            </a:bodyPr>
            <a:lstStyle/>
            <a:p>
              <a:pPr defTabSz="981075"/>
              <a:r>
                <a:rPr lang="de-DE" altLang="de-DE" sz="2400" b="1">
                  <a:solidFill>
                    <a:srgbClr val="FFFFCC"/>
                  </a:solidFill>
                </a:rPr>
                <a:t>10.2</a:t>
              </a:r>
            </a:p>
          </p:txBody>
        </p:sp>
        <p:sp>
          <p:nvSpPr>
            <p:cNvPr id="44059" name="Text Box 44"/>
            <p:cNvSpPr txBox="1">
              <a:spLocks noChangeArrowheads="1"/>
            </p:cNvSpPr>
            <p:nvPr/>
          </p:nvSpPr>
          <p:spPr bwMode="auto">
            <a:xfrm>
              <a:off x="2279" y="2184"/>
              <a:ext cx="450" cy="27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lIns="98124" tIns="49062" rIns="98124" bIns="49062">
              <a:spAutoFit/>
            </a:bodyPr>
            <a:lstStyle/>
            <a:p>
              <a:pPr defTabSz="981075"/>
              <a:r>
                <a:rPr lang="de-DE" altLang="de-DE" sz="2400" b="1">
                  <a:solidFill>
                    <a:srgbClr val="FFFFCC"/>
                  </a:solidFill>
                </a:rPr>
                <a:t>11.1</a:t>
              </a:r>
            </a:p>
          </p:txBody>
        </p:sp>
        <p:sp>
          <p:nvSpPr>
            <p:cNvPr id="44060" name="Text Box 45"/>
            <p:cNvSpPr txBox="1">
              <a:spLocks noChangeArrowheads="1"/>
            </p:cNvSpPr>
            <p:nvPr/>
          </p:nvSpPr>
          <p:spPr bwMode="auto">
            <a:xfrm>
              <a:off x="2279" y="1980"/>
              <a:ext cx="450" cy="27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lIns="98124" tIns="49062" rIns="98124" bIns="49062">
              <a:spAutoFit/>
            </a:bodyPr>
            <a:lstStyle/>
            <a:p>
              <a:pPr defTabSz="981075"/>
              <a:r>
                <a:rPr lang="de-DE" altLang="de-DE" sz="2400" b="1">
                  <a:solidFill>
                    <a:srgbClr val="FFFFCC"/>
                  </a:solidFill>
                </a:rPr>
                <a:t>11.2</a:t>
              </a:r>
            </a:p>
          </p:txBody>
        </p:sp>
        <p:sp>
          <p:nvSpPr>
            <p:cNvPr id="44061" name="Text Box 46"/>
            <p:cNvSpPr txBox="1">
              <a:spLocks noChangeArrowheads="1"/>
            </p:cNvSpPr>
            <p:nvPr/>
          </p:nvSpPr>
          <p:spPr bwMode="auto">
            <a:xfrm>
              <a:off x="2279" y="1777"/>
              <a:ext cx="460" cy="27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lIns="98124" tIns="49062" rIns="98124" bIns="49062">
              <a:spAutoFit/>
            </a:bodyPr>
            <a:lstStyle/>
            <a:p>
              <a:pPr defTabSz="981075"/>
              <a:r>
                <a:rPr lang="de-DE" altLang="de-DE" sz="2400" b="1">
                  <a:solidFill>
                    <a:srgbClr val="FFFFCC"/>
                  </a:solidFill>
                </a:rPr>
                <a:t>12.1</a:t>
              </a:r>
            </a:p>
          </p:txBody>
        </p:sp>
        <p:sp>
          <p:nvSpPr>
            <p:cNvPr id="44062" name="Text Box 47"/>
            <p:cNvSpPr txBox="1">
              <a:spLocks noChangeArrowheads="1"/>
            </p:cNvSpPr>
            <p:nvPr/>
          </p:nvSpPr>
          <p:spPr bwMode="auto">
            <a:xfrm>
              <a:off x="2279" y="1574"/>
              <a:ext cx="460" cy="27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lIns="98124" tIns="49062" rIns="98124" bIns="49062">
              <a:spAutoFit/>
            </a:bodyPr>
            <a:lstStyle/>
            <a:p>
              <a:pPr defTabSz="981075"/>
              <a:r>
                <a:rPr lang="de-DE" altLang="de-DE" sz="2400" b="1">
                  <a:solidFill>
                    <a:srgbClr val="FFFFCC"/>
                  </a:solidFill>
                </a:rPr>
                <a:t>12.2</a:t>
              </a:r>
            </a:p>
          </p:txBody>
        </p:sp>
      </p:grpSp>
      <p:sp>
        <p:nvSpPr>
          <p:cNvPr id="367664" name="Text Box 48"/>
          <p:cNvSpPr txBox="1">
            <a:spLocks noChangeArrowheads="1"/>
          </p:cNvSpPr>
          <p:nvPr/>
        </p:nvSpPr>
        <p:spPr bwMode="auto">
          <a:xfrm>
            <a:off x="4419600" y="3468688"/>
            <a:ext cx="4191000" cy="7540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8124" tIns="49062" rIns="98124" bIns="49062">
            <a:spAutoFit/>
          </a:bodyPr>
          <a:lstStyle/>
          <a:p>
            <a:pPr defTabSz="981075">
              <a:defRPr/>
            </a:pPr>
            <a:r>
              <a:rPr lang="de-DE" sz="4000" dirty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2</a:t>
            </a:r>
            <a:r>
              <a:rPr lang="de-DE" sz="4300" dirty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 </a:t>
            </a:r>
            <a:r>
              <a:rPr lang="de-DE" sz="4000" dirty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LK und  8* GK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67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7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7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7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9" grpId="0" autoUpdateAnimBg="0"/>
      <p:bldP spid="367620" grpId="0" animBg="1"/>
      <p:bldP spid="367621" grpId="0" animBg="1"/>
      <p:bldP spid="367622" grpId="0" animBg="1"/>
      <p:bldP spid="367624" grpId="0" autoUpdateAnimBg="0"/>
      <p:bldP spid="367625" grpId="0" autoUpdateAnimBg="0"/>
      <p:bldP spid="367626" grpId="0" animBg="1"/>
      <p:bldP spid="367627" grpId="0" autoUpdateAnimBg="0"/>
      <p:bldP spid="367628" grpId="0" animBg="1"/>
      <p:bldP spid="367629" grpId="0" autoUpdateAnimBg="0"/>
      <p:bldP spid="367630" grpId="0" animBg="1"/>
      <p:bldP spid="367631" grpId="0" autoUpdateAnimBg="0"/>
      <p:bldP spid="367646" grpId="0" animBg="1"/>
      <p:bldP spid="36766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077200" cy="4114800"/>
          </a:xfrm>
        </p:spPr>
        <p:txBody>
          <a:bodyPr/>
          <a:lstStyle/>
          <a:p>
            <a:r>
              <a:rPr lang="de-DE" altLang="de-DE" sz="2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Kontinuitätsprinzip (E – Q2)</a:t>
            </a:r>
          </a:p>
          <a:p>
            <a:r>
              <a:rPr lang="de-DE" altLang="de-DE" sz="2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Vorbereitung auf die Qualifikationsphase Q1/Q2</a:t>
            </a:r>
          </a:p>
          <a:p>
            <a:pPr lvl="1">
              <a:buFont typeface="Wingdings" pitchFamily="2" charset="2"/>
              <a:buChar char="ð"/>
            </a:pPr>
            <a:r>
              <a:rPr lang="de-DE" altLang="de-DE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breite fachliche Grundlegung</a:t>
            </a:r>
          </a:p>
          <a:p>
            <a:pPr lvl="1">
              <a:buFont typeface="Wingdings" pitchFamily="2" charset="2"/>
              <a:buChar char="ð"/>
            </a:pPr>
            <a:r>
              <a:rPr lang="de-DE" altLang="de-DE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systematische Schulung von Arbeitsmethoden</a:t>
            </a:r>
          </a:p>
          <a:p>
            <a:pPr lvl="1">
              <a:buFont typeface="Wingdings" pitchFamily="2" charset="2"/>
              <a:buChar char="ð"/>
            </a:pPr>
            <a:r>
              <a:rPr lang="de-DE" altLang="de-DE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studien- und </a:t>
            </a:r>
            <a:r>
              <a:rPr lang="de-DE" altLang="de-DE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berufskundliche</a:t>
            </a:r>
            <a:r>
              <a:rPr lang="de-DE" altLang="de-DE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Orientierung; ein zweiwöchiges Berufspraktikum</a:t>
            </a:r>
          </a:p>
          <a:p>
            <a:pPr lvl="1">
              <a:buFont typeface="Wingdings" pitchFamily="2" charset="2"/>
              <a:buChar char="ð"/>
            </a:pPr>
            <a:r>
              <a:rPr lang="de-DE" altLang="de-DE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Angebote zur Förderung</a:t>
            </a:r>
            <a:endParaRPr lang="de-DE" altLang="de-DE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Mittlerer Schulabschluss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153400" cy="1143000"/>
          </a:xfrm>
          <a:noFill/>
        </p:spPr>
        <p:txBody>
          <a:bodyPr/>
          <a:lstStyle/>
          <a:p>
            <a:pPr algn="l"/>
            <a:r>
              <a:rPr lang="de-DE" altLang="de-DE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Die Einführungsphase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6840760" cy="585788"/>
          </a:xfrm>
          <a:noFill/>
        </p:spPr>
        <p:txBody>
          <a:bodyPr/>
          <a:lstStyle/>
          <a:p>
            <a:pPr algn="l">
              <a:lnSpc>
                <a:spcPct val="10000"/>
              </a:lnSpc>
              <a:spcBef>
                <a:spcPct val="50000"/>
              </a:spcBef>
            </a:pPr>
            <a:r>
              <a:rPr lang="de-DE" altLang="de-DE" sz="32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Aufgabenfelder – Pflichtfächer  E </a:t>
            </a:r>
            <a:r>
              <a:rPr lang="de-DE" altLang="de-DE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/>
            </a:r>
            <a:br>
              <a:rPr lang="de-DE" altLang="de-DE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</a:br>
            <a:endParaRPr lang="de-DE" altLang="de-DE" b="1" dirty="0" smtClean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208943" y="5857876"/>
            <a:ext cx="1285609" cy="643766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de-DE" altLang="de-DE" sz="3600" dirty="0"/>
              <a:t>Sport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" y="1676400"/>
            <a:ext cx="2325317" cy="461665"/>
          </a:xfrm>
          <a:prstGeom prst="rect">
            <a:avLst/>
          </a:prstGeom>
          <a:solidFill>
            <a:srgbClr val="FF3300"/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de-DE" sz="2400" dirty="0"/>
              <a:t>1. Aufgabenfeld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2286000"/>
            <a:ext cx="838200" cy="685800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altLang="de-DE" sz="3600" dirty="0"/>
              <a:t>D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76600"/>
            <a:ext cx="1981200" cy="685800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altLang="de-DE" sz="2800" dirty="0"/>
              <a:t>S1-Sprache*</a:t>
            </a: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5029200"/>
            <a:ext cx="1371600" cy="609600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altLang="de-DE" sz="3200" dirty="0"/>
              <a:t>KU/MU</a:t>
            </a: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2438400" y="2057400"/>
            <a:ext cx="838200" cy="685800"/>
          </a:xfrm>
          <a:prstGeom prst="rect">
            <a:avLst/>
          </a:prstGeom>
          <a:solidFill>
            <a:srgbClr val="3365F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altLang="de-DE" sz="2800" dirty="0"/>
              <a:t>GE</a:t>
            </a: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3429000" y="2057401"/>
            <a:ext cx="838200" cy="695325"/>
          </a:xfrm>
          <a:prstGeom prst="rect">
            <a:avLst/>
          </a:prstGeom>
          <a:solidFill>
            <a:srgbClr val="3365F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altLang="de-DE" sz="2800"/>
              <a:t>EK</a:t>
            </a: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4419600" y="2057400"/>
            <a:ext cx="838200" cy="685800"/>
          </a:xfrm>
          <a:prstGeom prst="rect">
            <a:avLst/>
          </a:prstGeom>
          <a:solidFill>
            <a:srgbClr val="3365F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altLang="de-DE" sz="2800"/>
              <a:t>SW</a:t>
            </a: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5410200" y="2057400"/>
            <a:ext cx="838200" cy="685800"/>
          </a:xfrm>
          <a:prstGeom prst="rect">
            <a:avLst/>
          </a:prstGeom>
          <a:gradFill rotWithShape="0">
            <a:gsLst>
              <a:gs pos="0">
                <a:srgbClr val="FC0128"/>
              </a:gs>
              <a:gs pos="100000">
                <a:srgbClr val="3365FB"/>
              </a:gs>
            </a:gsLst>
            <a:path path="rect">
              <a:fillToRect l="100000" b="10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altLang="de-DE" sz="2800"/>
              <a:t>PL</a:t>
            </a: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6586904" y="1600200"/>
            <a:ext cx="2410275" cy="461665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de-DE" sz="2400" dirty="0"/>
              <a:t>3. Aufgabenfeld </a:t>
            </a: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7086600" y="2133600"/>
            <a:ext cx="1066800" cy="6858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altLang="de-DE" sz="3600" dirty="0"/>
              <a:t>M</a:t>
            </a: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7380312" y="3068960"/>
            <a:ext cx="990600" cy="6096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altLang="de-DE" sz="3600" dirty="0"/>
              <a:t>PH</a:t>
            </a: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7391400" y="3733800"/>
            <a:ext cx="990600" cy="6096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altLang="de-DE" sz="3600" dirty="0"/>
              <a:t>BI</a:t>
            </a: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7391400" y="4419600"/>
            <a:ext cx="990600" cy="6858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altLang="de-DE" sz="3600" dirty="0"/>
              <a:t>CH</a:t>
            </a:r>
          </a:p>
        </p:txBody>
      </p:sp>
      <p:sp>
        <p:nvSpPr>
          <p:cNvPr id="49169" name="AutoShape 17"/>
          <p:cNvSpPr>
            <a:spLocks noChangeArrowheads="1"/>
          </p:cNvSpPr>
          <p:nvPr/>
        </p:nvSpPr>
        <p:spPr bwMode="auto">
          <a:xfrm>
            <a:off x="3276600" y="4419600"/>
            <a:ext cx="2209800" cy="11430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chemeClr val="hlink"/>
              </a:gs>
              <a:gs pos="100000">
                <a:schemeClr val="accent1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altLang="de-DE" sz="3200" b="1"/>
              <a:t>12* GK</a:t>
            </a:r>
            <a:endParaRPr lang="de-DE" altLang="de-DE" sz="2400" b="1">
              <a:solidFill>
                <a:schemeClr val="bg1"/>
              </a:solidFill>
            </a:endParaRPr>
          </a:p>
        </p:txBody>
      </p:sp>
      <p:sp>
        <p:nvSpPr>
          <p:cNvPr id="369682" name="AutoShape 18"/>
          <p:cNvSpPr>
            <a:spLocks/>
          </p:cNvSpPr>
          <p:nvPr/>
        </p:nvSpPr>
        <p:spPr bwMode="auto">
          <a:xfrm rot="-5400000">
            <a:off x="4114800" y="1452563"/>
            <a:ext cx="533400" cy="3048000"/>
          </a:xfrm>
          <a:prstGeom prst="leftBrace">
            <a:avLst>
              <a:gd name="adj1" fmla="val 101627"/>
              <a:gd name="adj2" fmla="val 50000"/>
            </a:avLst>
          </a:prstGeom>
          <a:noFill/>
          <a:ln w="57150">
            <a:solidFill>
              <a:srgbClr val="66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altLang="de-DE"/>
          </a:p>
        </p:txBody>
      </p:sp>
      <p:cxnSp>
        <p:nvCxnSpPr>
          <p:cNvPr id="369683" name="AutoShape 19"/>
          <p:cNvCxnSpPr>
            <a:cxnSpLocks noChangeShapeType="1"/>
            <a:stCxn id="369682" idx="1"/>
            <a:endCxn id="49169" idx="1"/>
          </p:cNvCxnSpPr>
          <p:nvPr/>
        </p:nvCxnSpPr>
        <p:spPr bwMode="auto">
          <a:xfrm flipH="1">
            <a:off x="4381500" y="3243264"/>
            <a:ext cx="0" cy="1176337"/>
          </a:xfrm>
          <a:prstGeom prst="straightConnector1">
            <a:avLst/>
          </a:prstGeom>
          <a:noFill/>
          <a:ln w="57150">
            <a:solidFill>
              <a:srgbClr val="6666FF"/>
            </a:solidFill>
            <a:round/>
            <a:headEnd/>
            <a:tailEnd type="triangle" w="med" len="med"/>
          </a:ln>
        </p:spPr>
      </p:cxnSp>
      <p:sp>
        <p:nvSpPr>
          <p:cNvPr id="369684" name="AutoShape 20"/>
          <p:cNvSpPr>
            <a:spLocks/>
          </p:cNvSpPr>
          <p:nvPr/>
        </p:nvSpPr>
        <p:spPr bwMode="auto">
          <a:xfrm>
            <a:off x="6594231" y="3241675"/>
            <a:ext cx="677008" cy="1714500"/>
          </a:xfrm>
          <a:prstGeom prst="leftBrace">
            <a:avLst>
              <a:gd name="adj1" fmla="val 22911"/>
              <a:gd name="adj2" fmla="val 50000"/>
            </a:avLst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6088674" y="6000750"/>
            <a:ext cx="1066800" cy="685800"/>
          </a:xfrm>
          <a:prstGeom prst="rect">
            <a:avLst/>
          </a:prstGeom>
          <a:gradFill rotWithShape="0">
            <a:gsLst>
              <a:gs pos="0">
                <a:srgbClr val="FC0128"/>
              </a:gs>
              <a:gs pos="100000">
                <a:srgbClr val="CC0099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altLang="de-DE" sz="3600"/>
              <a:t>RE</a:t>
            </a:r>
          </a:p>
        </p:txBody>
      </p:sp>
      <p:sp>
        <p:nvSpPr>
          <p:cNvPr id="49174" name="Rectangle 22"/>
          <p:cNvSpPr>
            <a:spLocks noChangeArrowheads="1"/>
          </p:cNvSpPr>
          <p:nvPr/>
        </p:nvSpPr>
        <p:spPr bwMode="auto">
          <a:xfrm>
            <a:off x="0" y="4038600"/>
            <a:ext cx="1981200" cy="685800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altLang="de-DE" sz="2400" dirty="0"/>
              <a:t>S2-Sprache*</a:t>
            </a:r>
          </a:p>
        </p:txBody>
      </p:sp>
      <p:cxnSp>
        <p:nvCxnSpPr>
          <p:cNvPr id="369687" name="AutoShape 23"/>
          <p:cNvCxnSpPr>
            <a:cxnSpLocks noChangeShapeType="1"/>
            <a:stCxn id="49155" idx="3"/>
          </p:cNvCxnSpPr>
          <p:nvPr/>
        </p:nvCxnSpPr>
        <p:spPr bwMode="auto">
          <a:xfrm flipV="1">
            <a:off x="2494552" y="5572125"/>
            <a:ext cx="1689121" cy="607634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00CC00"/>
            </a:solidFill>
            <a:round/>
            <a:headEnd/>
            <a:tailEnd type="triangle" w="med" len="med"/>
          </a:ln>
        </p:spPr>
      </p:cxnSp>
      <p:cxnSp>
        <p:nvCxnSpPr>
          <p:cNvPr id="369688" name="AutoShape 24"/>
          <p:cNvCxnSpPr>
            <a:cxnSpLocks noChangeShapeType="1"/>
          </p:cNvCxnSpPr>
          <p:nvPr/>
        </p:nvCxnSpPr>
        <p:spPr bwMode="auto">
          <a:xfrm rot="10800000">
            <a:off x="4572000" y="5500688"/>
            <a:ext cx="1707174" cy="781050"/>
          </a:xfrm>
          <a:prstGeom prst="curvedConnector2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</p:cxnSp>
      <p:cxnSp>
        <p:nvCxnSpPr>
          <p:cNvPr id="369689" name="AutoShape 25"/>
          <p:cNvCxnSpPr>
            <a:cxnSpLocks noChangeShapeType="1"/>
            <a:stCxn id="49165" idx="1"/>
            <a:endCxn id="49169" idx="4"/>
          </p:cNvCxnSpPr>
          <p:nvPr/>
        </p:nvCxnSpPr>
        <p:spPr bwMode="auto">
          <a:xfrm rot="10800000" flipV="1">
            <a:off x="5486400" y="2476500"/>
            <a:ext cx="1600200" cy="2514600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369690" name="AutoShape 26"/>
          <p:cNvCxnSpPr>
            <a:cxnSpLocks noChangeShapeType="1"/>
            <a:stCxn id="369684" idx="1"/>
            <a:endCxn id="49169" idx="4"/>
          </p:cNvCxnSpPr>
          <p:nvPr/>
        </p:nvCxnSpPr>
        <p:spPr bwMode="auto">
          <a:xfrm rot="10800000" flipV="1">
            <a:off x="5486401" y="4098924"/>
            <a:ext cx="1107831" cy="892175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369691" name="AutoShape 27"/>
          <p:cNvCxnSpPr>
            <a:cxnSpLocks noChangeShapeType="1"/>
            <a:stCxn id="49157" idx="3"/>
            <a:endCxn id="49169" idx="2"/>
          </p:cNvCxnSpPr>
          <p:nvPr/>
        </p:nvCxnSpPr>
        <p:spPr bwMode="auto">
          <a:xfrm>
            <a:off x="838200" y="2628900"/>
            <a:ext cx="2438400" cy="2362200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369692" name="AutoShape 28"/>
          <p:cNvCxnSpPr>
            <a:cxnSpLocks noChangeShapeType="1"/>
            <a:stCxn id="49158" idx="3"/>
            <a:endCxn id="49169" idx="2"/>
          </p:cNvCxnSpPr>
          <p:nvPr/>
        </p:nvCxnSpPr>
        <p:spPr bwMode="auto">
          <a:xfrm>
            <a:off x="1981200" y="3619500"/>
            <a:ext cx="1295400" cy="1371600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369693" name="AutoShape 29"/>
          <p:cNvCxnSpPr>
            <a:cxnSpLocks noChangeShapeType="1"/>
            <a:stCxn id="49174" idx="3"/>
            <a:endCxn id="49169" idx="2"/>
          </p:cNvCxnSpPr>
          <p:nvPr/>
        </p:nvCxnSpPr>
        <p:spPr bwMode="auto">
          <a:xfrm>
            <a:off x="1981200" y="4381500"/>
            <a:ext cx="1295400" cy="609600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369694" name="AutoShape 30"/>
          <p:cNvCxnSpPr>
            <a:cxnSpLocks noChangeShapeType="1"/>
            <a:stCxn id="49159" idx="3"/>
            <a:endCxn id="49169" idx="2"/>
          </p:cNvCxnSpPr>
          <p:nvPr/>
        </p:nvCxnSpPr>
        <p:spPr bwMode="auto">
          <a:xfrm flipV="1">
            <a:off x="1371600" y="4991100"/>
            <a:ext cx="1905000" cy="342900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49183" name="Rectangle 31"/>
          <p:cNvSpPr>
            <a:spLocks noChangeArrowheads="1"/>
          </p:cNvSpPr>
          <p:nvPr/>
        </p:nvSpPr>
        <p:spPr bwMode="auto">
          <a:xfrm>
            <a:off x="5410200" y="1219200"/>
            <a:ext cx="838200" cy="685800"/>
          </a:xfrm>
          <a:prstGeom prst="rect">
            <a:avLst/>
          </a:prstGeom>
          <a:solidFill>
            <a:srgbClr val="3365F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altLang="de-DE" sz="2800"/>
              <a:t>PA</a:t>
            </a:r>
          </a:p>
        </p:txBody>
      </p:sp>
      <p:sp>
        <p:nvSpPr>
          <p:cNvPr id="49184" name="Rectangle 32"/>
          <p:cNvSpPr>
            <a:spLocks noChangeArrowheads="1"/>
          </p:cNvSpPr>
          <p:nvPr/>
        </p:nvSpPr>
        <p:spPr bwMode="auto">
          <a:xfrm>
            <a:off x="7239000" y="5486400"/>
            <a:ext cx="1905000" cy="6858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chemeClr val="accent2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altLang="de-DE" sz="3200">
                <a:solidFill>
                  <a:schemeClr val="bg1"/>
                </a:solidFill>
              </a:rPr>
              <a:t>2.FS/NW</a:t>
            </a:r>
          </a:p>
        </p:txBody>
      </p:sp>
      <p:sp>
        <p:nvSpPr>
          <p:cNvPr id="49185" name="Text Box 33"/>
          <p:cNvSpPr txBox="1">
            <a:spLocks noChangeArrowheads="1"/>
          </p:cNvSpPr>
          <p:nvPr/>
        </p:nvSpPr>
        <p:spPr bwMode="auto">
          <a:xfrm>
            <a:off x="2514601" y="1447800"/>
            <a:ext cx="2325317" cy="461665"/>
          </a:xfrm>
          <a:prstGeom prst="rect">
            <a:avLst/>
          </a:prstGeom>
          <a:solidFill>
            <a:srgbClr val="3366FF"/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de-DE" sz="2400" dirty="0">
                <a:solidFill>
                  <a:schemeClr val="bg1"/>
                </a:solidFill>
              </a:rPr>
              <a:t>2. Aufgabenfeld</a:t>
            </a:r>
          </a:p>
        </p:txBody>
      </p:sp>
      <p:cxnSp>
        <p:nvCxnSpPr>
          <p:cNvPr id="369698" name="AutoShape 34"/>
          <p:cNvCxnSpPr>
            <a:cxnSpLocks noChangeShapeType="1"/>
            <a:stCxn id="49184" idx="1"/>
            <a:endCxn id="49169" idx="4"/>
          </p:cNvCxnSpPr>
          <p:nvPr/>
        </p:nvCxnSpPr>
        <p:spPr bwMode="auto">
          <a:xfrm rot="10800000">
            <a:off x="5486400" y="4991100"/>
            <a:ext cx="1752600" cy="838200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</p:cxn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3648808" y="6215064"/>
            <a:ext cx="1571264" cy="64376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defRPr/>
            </a:pPr>
            <a:r>
              <a:rPr lang="de-DE" sz="3600" dirty="0" smtClean="0">
                <a:solidFill>
                  <a:schemeClr val="bg1"/>
                </a:solidFill>
              </a:rPr>
              <a:t>VT</a:t>
            </a:r>
            <a:r>
              <a:rPr lang="de-DE" dirty="0" smtClean="0">
                <a:solidFill>
                  <a:schemeClr val="bg1"/>
                </a:solidFill>
              </a:rPr>
              <a:t>D,E,M</a:t>
            </a:r>
            <a:endParaRPr lang="de-DE" dirty="0">
              <a:solidFill>
                <a:schemeClr val="bg1"/>
              </a:solidFill>
            </a:endParaRPr>
          </a:p>
        </p:txBody>
      </p:sp>
      <p:cxnSp>
        <p:nvCxnSpPr>
          <p:cNvPr id="45" name="Gerade Verbindung mit Pfeil 44"/>
          <p:cNvCxnSpPr>
            <a:stCxn id="40" idx="0"/>
          </p:cNvCxnSpPr>
          <p:nvPr/>
        </p:nvCxnSpPr>
        <p:spPr bwMode="auto">
          <a:xfrm flipH="1" flipV="1">
            <a:off x="4421068" y="5500690"/>
            <a:ext cx="13372" cy="71437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4">
                <a:lumMod val="75000"/>
              </a:schemeClr>
            </a:solidFill>
            <a:prstDash val="sysDot"/>
            <a:miter lim="800000"/>
            <a:headEnd type="none" w="med" len="med"/>
            <a:tailEnd type="triangle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9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9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9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9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6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9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9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6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9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6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82" grpId="0" animBg="1"/>
      <p:bldP spid="3696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3" y="404664"/>
            <a:ext cx="6480720" cy="897087"/>
          </a:xfrm>
          <a:noFill/>
        </p:spPr>
        <p:txBody>
          <a:bodyPr/>
          <a:lstStyle/>
          <a:p>
            <a:r>
              <a:rPr lang="de-DE" altLang="de-DE" sz="32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Fachangebot für die Kurswahl </a:t>
            </a:r>
            <a:br>
              <a:rPr lang="de-DE" altLang="de-DE" sz="32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</a:br>
            <a:r>
              <a:rPr lang="de-DE" altLang="de-DE" sz="32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Abitur </a:t>
            </a:r>
            <a:r>
              <a:rPr lang="de-DE" altLang="de-DE" sz="32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2023 </a:t>
            </a:r>
            <a:r>
              <a:rPr lang="de-DE" altLang="de-DE" sz="32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(vorläufig)</a:t>
            </a:r>
          </a:p>
        </p:txBody>
      </p:sp>
      <p:sp>
        <p:nvSpPr>
          <p:cNvPr id="96259" name="Text Box 34"/>
          <p:cNvSpPr txBox="1">
            <a:spLocks noChangeArrowheads="1"/>
          </p:cNvSpPr>
          <p:nvPr/>
        </p:nvSpPr>
        <p:spPr bwMode="auto">
          <a:xfrm>
            <a:off x="152400" y="1828800"/>
            <a:ext cx="87630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>
              <a:solidFill>
                <a:srgbClr val="FFFFFF"/>
              </a:solidFill>
            </a:endParaRPr>
          </a:p>
        </p:txBody>
      </p:sp>
      <p:graphicFrame>
        <p:nvGraphicFramePr>
          <p:cNvPr id="96260" name="Object 36"/>
          <p:cNvGraphicFramePr>
            <a:graphicFrameLocks noChangeAspect="1"/>
          </p:cNvGraphicFramePr>
          <p:nvPr/>
        </p:nvGraphicFramePr>
        <p:xfrm>
          <a:off x="621323" y="4397375"/>
          <a:ext cx="7498374" cy="18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Dokument" r:id="rId4" imgW="5772912" imgH="146304" progId="Word.Document.8">
                  <p:embed/>
                </p:oleObj>
              </mc:Choice>
              <mc:Fallback>
                <p:oleObj name="Dokument" r:id="rId4" imgW="5772912" imgH="146304" progId="Word.Document.8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323" y="4397375"/>
                        <a:ext cx="7498374" cy="185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1" name="Text Box 50"/>
          <p:cNvSpPr txBox="1">
            <a:spLocks noChangeArrowheads="1"/>
          </p:cNvSpPr>
          <p:nvPr/>
        </p:nvSpPr>
        <p:spPr bwMode="auto">
          <a:xfrm>
            <a:off x="381000" y="1752601"/>
            <a:ext cx="85344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>
              <a:solidFill>
                <a:srgbClr val="FFFFFF"/>
              </a:solidFill>
            </a:endParaRPr>
          </a:p>
        </p:txBody>
      </p:sp>
      <p:graphicFrame>
        <p:nvGraphicFramePr>
          <p:cNvPr id="96262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438813"/>
              </p:ext>
            </p:extLst>
          </p:nvPr>
        </p:nvGraphicFramePr>
        <p:xfrm>
          <a:off x="381000" y="1606550"/>
          <a:ext cx="7951788" cy="554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Document" r:id="rId6" imgW="7605819" imgH="5326762" progId="Word.Document.8">
                  <p:embed/>
                </p:oleObj>
              </mc:Choice>
              <mc:Fallback>
                <p:oleObj name="Document" r:id="rId6" imgW="7605819" imgH="5326762" progId="Word.Document.8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06550"/>
                        <a:ext cx="7951788" cy="554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560" y="2060848"/>
            <a:ext cx="8077200" cy="4114800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pitchFamily="2" charset="2"/>
              <a:buBlip>
                <a:blip r:embed="rId3"/>
              </a:buBlip>
              <a:defRPr/>
            </a:pPr>
            <a:r>
              <a:rPr lang="de-DE" altLang="de-DE" sz="2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Differenzierung in Grund- und Leistungskurse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ð"/>
              <a:defRPr/>
            </a:pPr>
            <a:r>
              <a:rPr lang="de-DE" altLang="de-DE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Alle Leistungen fließen in die Gesamtqualifikation ein und bilden 2/3 der Abiturnoten</a:t>
            </a:r>
          </a:p>
          <a:p>
            <a:pPr lvl="0">
              <a:lnSpc>
                <a:spcPct val="80000"/>
              </a:lnSpc>
              <a:buBlip>
                <a:blip r:embed="rId3"/>
              </a:buBlip>
              <a:defRPr/>
            </a:pPr>
            <a:r>
              <a:rPr lang="de-DE" altLang="de-DE" sz="2800" dirty="0" smtClean="0">
                <a:solidFill>
                  <a:srgbClr val="8064A2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Abiturfächer: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ð"/>
              <a:defRPr/>
            </a:pPr>
            <a:r>
              <a:rPr lang="de-DE" altLang="de-DE" sz="2800" dirty="0" smtClean="0">
                <a:solidFill>
                  <a:srgbClr val="8064A2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	Müssen sprachlichen, mathematisch 	naturwissenschaftlichen und 	gesellschaftswissenschaftlichen Bereich 	abdecken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ð"/>
              <a:defRPr/>
            </a:pPr>
            <a:r>
              <a:rPr lang="de-DE" altLang="de-DE" dirty="0">
                <a:solidFill>
                  <a:srgbClr val="8064A2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altLang="de-DE" dirty="0" smtClean="0">
                <a:solidFill>
                  <a:srgbClr val="8064A2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aus den Fächern Deutsch, </a:t>
            </a:r>
            <a:r>
              <a:rPr lang="de-DE" altLang="de-DE" dirty="0">
                <a:solidFill>
                  <a:srgbClr val="8064A2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de-DE" altLang="de-DE" dirty="0" smtClean="0">
                <a:solidFill>
                  <a:srgbClr val="8064A2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athematik, Fremdsprachen müssen zwei Abiturfächer sein</a:t>
            </a:r>
            <a:endParaRPr lang="de-DE" altLang="de-DE" sz="28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title"/>
          </p:nvPr>
        </p:nvSpPr>
        <p:spPr>
          <a:xfrm>
            <a:off x="107504" y="980728"/>
            <a:ext cx="7920880" cy="1143000"/>
          </a:xfrm>
          <a:noFill/>
        </p:spPr>
        <p:txBody>
          <a:bodyPr/>
          <a:lstStyle/>
          <a:p>
            <a:pPr algn="l"/>
            <a:r>
              <a:rPr lang="de-DE" altLang="de-DE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Die Qualifikationsphase Q1/2</a:t>
            </a:r>
          </a:p>
        </p:txBody>
      </p:sp>
    </p:spTree>
    <p:extLst>
      <p:ext uri="{BB962C8B-B14F-4D97-AF65-F5344CB8AC3E}">
        <p14:creationId xmlns:p14="http://schemas.microsoft.com/office/powerpoint/2010/main" val="27043813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0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0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feil nach rechts 4"/>
          <p:cNvSpPr/>
          <p:nvPr/>
        </p:nvSpPr>
        <p:spPr>
          <a:xfrm>
            <a:off x="184639" y="3836988"/>
            <a:ext cx="1928446" cy="714375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2600" b="1">
                <a:solidFill>
                  <a:srgbClr val="FFFF00"/>
                </a:solidFill>
                <a:cs typeface="Arial" charset="0"/>
              </a:rPr>
              <a:t>Benotung</a:t>
            </a:r>
          </a:p>
        </p:txBody>
      </p:sp>
      <p:sp>
        <p:nvSpPr>
          <p:cNvPr id="6" name="Pfeil nach rechts 5"/>
          <p:cNvSpPr/>
          <p:nvPr/>
        </p:nvSpPr>
        <p:spPr>
          <a:xfrm>
            <a:off x="184639" y="2852739"/>
            <a:ext cx="1928446" cy="642937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2600" b="1" dirty="0">
                <a:solidFill>
                  <a:srgbClr val="FFFF00"/>
                </a:solidFill>
                <a:cs typeface="Arial" charset="0"/>
              </a:rPr>
              <a:t>Form</a:t>
            </a:r>
          </a:p>
        </p:txBody>
      </p:sp>
      <p:sp>
        <p:nvSpPr>
          <p:cNvPr id="7" name="Pfeil nach rechts 6"/>
          <p:cNvSpPr/>
          <p:nvPr/>
        </p:nvSpPr>
        <p:spPr>
          <a:xfrm>
            <a:off x="184639" y="1628775"/>
            <a:ext cx="1928446" cy="642938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2600" b="1" dirty="0">
                <a:solidFill>
                  <a:srgbClr val="FFFF00"/>
                </a:solidFill>
                <a:cs typeface="Arial" charset="0"/>
              </a:rPr>
              <a:t>Themen</a:t>
            </a:r>
          </a:p>
        </p:txBody>
      </p:sp>
      <p:sp>
        <p:nvSpPr>
          <p:cNvPr id="98309" name="Textfeld 9"/>
          <p:cNvSpPr txBox="1">
            <a:spLocks noChangeArrowheads="1"/>
          </p:cNvSpPr>
          <p:nvPr/>
        </p:nvSpPr>
        <p:spPr bwMode="auto">
          <a:xfrm>
            <a:off x="2521928" y="1628775"/>
            <a:ext cx="62146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b="1" dirty="0">
                <a:solidFill>
                  <a:srgbClr val="280049"/>
                </a:solidFill>
              </a:rPr>
              <a:t>„…</a:t>
            </a:r>
            <a:r>
              <a:rPr lang="de-DE" altLang="de-DE" b="1" dirty="0" smtClean="0">
                <a:solidFill>
                  <a:srgbClr val="280049"/>
                </a:solidFill>
              </a:rPr>
              <a:t>dass Auschwitz </a:t>
            </a:r>
            <a:r>
              <a:rPr lang="de-DE" altLang="de-DE" b="1" dirty="0">
                <a:solidFill>
                  <a:srgbClr val="280049"/>
                </a:solidFill>
              </a:rPr>
              <a:t>sich </a:t>
            </a:r>
            <a:r>
              <a:rPr lang="de-DE" altLang="de-DE" b="1" dirty="0" smtClean="0">
                <a:solidFill>
                  <a:srgbClr val="280049"/>
                </a:solidFill>
              </a:rPr>
              <a:t>nicht wiederhole</a:t>
            </a:r>
            <a:r>
              <a:rPr lang="de-DE" altLang="de-DE" b="1" dirty="0">
                <a:solidFill>
                  <a:srgbClr val="280049"/>
                </a:solidFill>
              </a:rPr>
              <a:t>“  (II)</a:t>
            </a:r>
          </a:p>
          <a:p>
            <a:r>
              <a:rPr lang="de-DE" altLang="de-DE" b="1" dirty="0">
                <a:solidFill>
                  <a:srgbClr val="280049"/>
                </a:solidFill>
              </a:rPr>
              <a:t/>
            </a:r>
            <a:br>
              <a:rPr lang="de-DE" altLang="de-DE" b="1" dirty="0">
                <a:solidFill>
                  <a:srgbClr val="280049"/>
                </a:solidFill>
              </a:rPr>
            </a:br>
            <a:r>
              <a:rPr lang="de-DE" altLang="de-DE" b="1" dirty="0">
                <a:solidFill>
                  <a:srgbClr val="280049"/>
                </a:solidFill>
              </a:rPr>
              <a:t>Fußball als wirtschaftlicher und sozialer Faktor (II/0)</a:t>
            </a:r>
            <a:endParaRPr lang="de-DE" altLang="de-DE" b="1" dirty="0">
              <a:solidFill>
                <a:srgbClr val="280049"/>
              </a:solidFill>
              <a:cs typeface="Arial" charset="0"/>
            </a:endParaRPr>
          </a:p>
        </p:txBody>
      </p:sp>
      <p:sp>
        <p:nvSpPr>
          <p:cNvPr id="98310" name="Textfeld 10"/>
          <p:cNvSpPr txBox="1">
            <a:spLocks noChangeArrowheads="1"/>
          </p:cNvSpPr>
          <p:nvPr/>
        </p:nvSpPr>
        <p:spPr bwMode="auto">
          <a:xfrm>
            <a:off x="2555776" y="2852936"/>
            <a:ext cx="64286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de-DE" b="1">
                <a:solidFill>
                  <a:srgbClr val="280049"/>
                </a:solidFill>
              </a:rPr>
              <a:t>selbstständiges und kooperatives, projekt- und anwendungsorientiertes Arbeiten</a:t>
            </a:r>
            <a:endParaRPr lang="de-DE" altLang="de-DE" b="1">
              <a:solidFill>
                <a:srgbClr val="280049"/>
              </a:solidFill>
              <a:cs typeface="Arial" charset="0"/>
            </a:endParaRPr>
          </a:p>
        </p:txBody>
      </p:sp>
      <p:sp>
        <p:nvSpPr>
          <p:cNvPr id="98311" name="Textfeld 11"/>
          <p:cNvSpPr txBox="1">
            <a:spLocks noChangeArrowheads="1"/>
          </p:cNvSpPr>
          <p:nvPr/>
        </p:nvSpPr>
        <p:spPr bwMode="auto">
          <a:xfrm>
            <a:off x="2477966" y="3965575"/>
            <a:ext cx="571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de-DE" b="1">
                <a:solidFill>
                  <a:srgbClr val="280049"/>
                </a:solidFill>
                <a:cs typeface="Arial" charset="0"/>
              </a:rPr>
              <a:t>am Ende der Q1</a:t>
            </a:r>
          </a:p>
        </p:txBody>
      </p:sp>
      <p:sp>
        <p:nvSpPr>
          <p:cNvPr id="8" name="Pfeil nach rechts 7"/>
          <p:cNvSpPr/>
          <p:nvPr/>
        </p:nvSpPr>
        <p:spPr>
          <a:xfrm>
            <a:off x="184639" y="4660901"/>
            <a:ext cx="1937238" cy="714375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2600" b="1">
                <a:solidFill>
                  <a:srgbClr val="FFFF00"/>
                </a:solidFill>
                <a:cs typeface="Arial" charset="0"/>
              </a:rPr>
              <a:t>Umfang</a:t>
            </a:r>
          </a:p>
        </p:txBody>
      </p:sp>
      <p:sp>
        <p:nvSpPr>
          <p:cNvPr id="2" name="Pfeil nach rechts 7"/>
          <p:cNvSpPr/>
          <p:nvPr/>
        </p:nvSpPr>
        <p:spPr>
          <a:xfrm>
            <a:off x="29308" y="5532439"/>
            <a:ext cx="3376246" cy="714375"/>
          </a:xfrm>
          <a:prstGeom prst="rightArrow">
            <a:avLst>
              <a:gd name="adj1" fmla="val 69104"/>
              <a:gd name="adj2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2400" b="1" dirty="0">
                <a:solidFill>
                  <a:srgbClr val="FFFF00"/>
                </a:solidFill>
                <a:cs typeface="Arial" charset="0"/>
              </a:rPr>
              <a:t>Rahmenbedingungen</a:t>
            </a:r>
          </a:p>
        </p:txBody>
      </p:sp>
      <p:sp>
        <p:nvSpPr>
          <p:cNvPr id="98314" name="Textfeld 11"/>
          <p:cNvSpPr txBox="1">
            <a:spLocks noChangeArrowheads="1"/>
          </p:cNvSpPr>
          <p:nvPr/>
        </p:nvSpPr>
        <p:spPr bwMode="auto">
          <a:xfrm>
            <a:off x="2414954" y="4786314"/>
            <a:ext cx="64286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de-DE" b="1">
                <a:solidFill>
                  <a:srgbClr val="280049"/>
                </a:solidFill>
                <a:cs typeface="Arial" charset="0"/>
              </a:rPr>
              <a:t>2 aufeinanderfolgende Kurse in Q1, 2 x 3 Ustd.</a:t>
            </a:r>
          </a:p>
        </p:txBody>
      </p:sp>
      <p:sp>
        <p:nvSpPr>
          <p:cNvPr id="98315" name="Textfeld 12"/>
          <p:cNvSpPr txBox="1">
            <a:spLocks noChangeArrowheads="1"/>
          </p:cNvSpPr>
          <p:nvPr/>
        </p:nvSpPr>
        <p:spPr bwMode="auto">
          <a:xfrm>
            <a:off x="4040066" y="5473701"/>
            <a:ext cx="46965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de-DE" b="1" dirty="0">
                <a:solidFill>
                  <a:srgbClr val="280049"/>
                </a:solidFill>
              </a:rPr>
              <a:t>Bindung an ein </a:t>
            </a:r>
            <a:r>
              <a:rPr lang="de-DE" altLang="de-DE" b="1" dirty="0" smtClean="0">
                <a:solidFill>
                  <a:srgbClr val="280049"/>
                </a:solidFill>
              </a:rPr>
              <a:t>Referenzfach, </a:t>
            </a:r>
            <a:r>
              <a:rPr lang="de-DE" altLang="de-DE" b="1" dirty="0" err="1" smtClean="0">
                <a:solidFill>
                  <a:srgbClr val="280049"/>
                </a:solidFill>
              </a:rPr>
              <a:t>z.B</a:t>
            </a:r>
            <a:r>
              <a:rPr lang="de-DE" altLang="de-DE" b="1" dirty="0" smtClean="0">
                <a:solidFill>
                  <a:srgbClr val="280049"/>
                </a:solidFill>
              </a:rPr>
              <a:t>:</a:t>
            </a:r>
            <a:r>
              <a:rPr lang="de-DE" altLang="de-DE" b="1" dirty="0" smtClean="0">
                <a:solidFill>
                  <a:srgbClr val="280049"/>
                </a:solidFill>
                <a:cs typeface="Arial" charset="0"/>
              </a:rPr>
              <a:t>  </a:t>
            </a:r>
            <a:r>
              <a:rPr lang="de-DE" altLang="de-DE" b="1" dirty="0" err="1" smtClean="0">
                <a:solidFill>
                  <a:srgbClr val="280049"/>
                </a:solidFill>
                <a:cs typeface="Arial" charset="0"/>
              </a:rPr>
              <a:t>Ge</a:t>
            </a:r>
            <a:r>
              <a:rPr lang="de-DE" altLang="de-DE" b="1" dirty="0" smtClean="0">
                <a:solidFill>
                  <a:srgbClr val="280049"/>
                </a:solidFill>
                <a:cs typeface="Arial" charset="0"/>
              </a:rPr>
              <a:t>/</a:t>
            </a:r>
            <a:r>
              <a:rPr lang="de-DE" altLang="de-DE" b="1" dirty="0" err="1" smtClean="0">
                <a:solidFill>
                  <a:srgbClr val="280049"/>
                </a:solidFill>
                <a:cs typeface="Arial" charset="0"/>
              </a:rPr>
              <a:t>Sw</a:t>
            </a:r>
            <a:r>
              <a:rPr lang="de-DE" altLang="de-DE" b="1" dirty="0">
                <a:solidFill>
                  <a:srgbClr val="280049"/>
                </a:solidFill>
                <a:cs typeface="Arial" charset="0"/>
              </a:rPr>
              <a:t>, </a:t>
            </a:r>
            <a:r>
              <a:rPr lang="de-DE" altLang="de-DE" b="1" dirty="0" err="1">
                <a:solidFill>
                  <a:srgbClr val="280049"/>
                </a:solidFill>
                <a:cs typeface="Arial" charset="0"/>
              </a:rPr>
              <a:t>Sw</a:t>
            </a:r>
            <a:r>
              <a:rPr lang="de-DE" altLang="de-DE" b="1" dirty="0">
                <a:solidFill>
                  <a:srgbClr val="280049"/>
                </a:solidFill>
                <a:cs typeface="Arial" charset="0"/>
              </a:rPr>
              <a:t>/</a:t>
            </a:r>
            <a:r>
              <a:rPr lang="de-DE" altLang="de-DE" b="1" dirty="0" err="1">
                <a:solidFill>
                  <a:srgbClr val="280049"/>
                </a:solidFill>
                <a:cs typeface="Arial" charset="0"/>
              </a:rPr>
              <a:t>Sp</a:t>
            </a:r>
            <a:endParaRPr lang="de-DE" altLang="de-DE" dirty="0">
              <a:solidFill>
                <a:srgbClr val="280049"/>
              </a:solidFill>
            </a:endParaRPr>
          </a:p>
        </p:txBody>
      </p:sp>
      <p:sp>
        <p:nvSpPr>
          <p:cNvPr id="98316" name="Rectangle 14"/>
          <p:cNvSpPr>
            <a:spLocks noChangeArrowheads="1"/>
          </p:cNvSpPr>
          <p:nvPr/>
        </p:nvSpPr>
        <p:spPr bwMode="auto">
          <a:xfrm>
            <a:off x="1475656" y="620688"/>
            <a:ext cx="4515980" cy="7694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de-DE" sz="4400" b="1">
                <a:solidFill>
                  <a:schemeClr val="accent4">
                    <a:lumMod val="50000"/>
                  </a:schemeClr>
                </a:solidFill>
              </a:rPr>
              <a:t>Projektkurse Q1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4"/>
          <p:cNvSpPr>
            <a:spLocks noChangeArrowheads="1"/>
          </p:cNvSpPr>
          <p:nvPr/>
        </p:nvSpPr>
        <p:spPr bwMode="auto">
          <a:xfrm>
            <a:off x="6248400" y="4114800"/>
            <a:ext cx="2590800" cy="2057400"/>
          </a:xfrm>
          <a:prstGeom prst="can">
            <a:avLst>
              <a:gd name="adj" fmla="val 30634"/>
            </a:avLst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altLang="de-DE" sz="4000"/>
              <a:t>8 GK</a:t>
            </a:r>
            <a:endParaRPr lang="de-DE" altLang="de-DE" sz="2400"/>
          </a:p>
        </p:txBody>
      </p:sp>
      <p:sp>
        <p:nvSpPr>
          <p:cNvPr id="53251" name="AutoShape 2"/>
          <p:cNvSpPr>
            <a:spLocks noChangeArrowheads="1"/>
          </p:cNvSpPr>
          <p:nvPr/>
        </p:nvSpPr>
        <p:spPr bwMode="auto">
          <a:xfrm>
            <a:off x="2743200" y="5867400"/>
            <a:ext cx="1295400" cy="6858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92000">
                <a:srgbClr val="FF0000"/>
              </a:gs>
              <a:gs pos="0">
                <a:srgbClr val="FF0000"/>
              </a:gs>
              <a:gs pos="0">
                <a:srgbClr val="FFFF00"/>
              </a:gs>
              <a:gs pos="100000">
                <a:schemeClr val="accent2"/>
              </a:gs>
            </a:gsLst>
            <a:lin ang="10800000" scaled="1"/>
            <a:tileRect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altLang="de-DE" sz="2400" dirty="0">
                <a:solidFill>
                  <a:schemeClr val="bg1"/>
                </a:solidFill>
              </a:rPr>
              <a:t>2.FS/NW</a:t>
            </a:r>
          </a:p>
        </p:txBody>
      </p:sp>
      <p:sp>
        <p:nvSpPr>
          <p:cNvPr id="53252" name="AutoShape 3"/>
          <p:cNvSpPr>
            <a:spLocks noChangeArrowheads="1"/>
          </p:cNvSpPr>
          <p:nvPr/>
        </p:nvSpPr>
        <p:spPr bwMode="auto">
          <a:xfrm>
            <a:off x="417635" y="4643438"/>
            <a:ext cx="990600" cy="609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966FF"/>
              </a:gs>
              <a:gs pos="100000">
                <a:schemeClr val="hlink"/>
              </a:gs>
            </a:gsLst>
            <a:lin ang="27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altLang="de-DE" sz="2400"/>
              <a:t>PL</a:t>
            </a:r>
          </a:p>
        </p:txBody>
      </p:sp>
      <p:sp>
        <p:nvSpPr>
          <p:cNvPr id="53253" name="AutoShape 5"/>
          <p:cNvSpPr>
            <a:spLocks noChangeArrowheads="1"/>
          </p:cNvSpPr>
          <p:nvPr/>
        </p:nvSpPr>
        <p:spPr bwMode="auto">
          <a:xfrm>
            <a:off x="6248400" y="2286000"/>
            <a:ext cx="2590800" cy="1524000"/>
          </a:xfrm>
          <a:prstGeom prst="can">
            <a:avLst>
              <a:gd name="adj" fmla="val 30634"/>
            </a:avLst>
          </a:prstGeom>
          <a:solidFill>
            <a:srgbClr val="00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altLang="de-DE" sz="4000"/>
              <a:t>2 LK</a:t>
            </a:r>
            <a:endParaRPr lang="de-DE" altLang="de-DE" sz="2400"/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7098323" y="1557338"/>
            <a:ext cx="80021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de-DE" sz="3600" b="1">
                <a:solidFill>
                  <a:schemeClr val="bg1"/>
                </a:solidFill>
              </a:rPr>
              <a:t>Q1</a:t>
            </a:r>
          </a:p>
        </p:txBody>
      </p:sp>
      <p:sp>
        <p:nvSpPr>
          <p:cNvPr id="53255" name="AutoShape 8"/>
          <p:cNvSpPr>
            <a:spLocks noChangeArrowheads="1"/>
          </p:cNvSpPr>
          <p:nvPr/>
        </p:nvSpPr>
        <p:spPr bwMode="auto">
          <a:xfrm>
            <a:off x="2395904" y="1285875"/>
            <a:ext cx="1981200" cy="685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altLang="de-DE" sz="2400" dirty="0"/>
              <a:t>1.F-Sprache</a:t>
            </a:r>
          </a:p>
        </p:txBody>
      </p:sp>
      <p:sp>
        <p:nvSpPr>
          <p:cNvPr id="53256" name="AutoShape 9"/>
          <p:cNvSpPr>
            <a:spLocks noChangeArrowheads="1"/>
          </p:cNvSpPr>
          <p:nvPr/>
        </p:nvSpPr>
        <p:spPr bwMode="auto">
          <a:xfrm>
            <a:off x="0" y="2286000"/>
            <a:ext cx="990600" cy="6096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altLang="de-DE" sz="2400">
                <a:solidFill>
                  <a:schemeClr val="bg1"/>
                </a:solidFill>
              </a:rPr>
              <a:t>GS</a:t>
            </a:r>
          </a:p>
        </p:txBody>
      </p:sp>
      <p:sp>
        <p:nvSpPr>
          <p:cNvPr id="53257" name="AutoShape 10"/>
          <p:cNvSpPr>
            <a:spLocks noChangeArrowheads="1"/>
          </p:cNvSpPr>
          <p:nvPr/>
        </p:nvSpPr>
        <p:spPr bwMode="auto">
          <a:xfrm>
            <a:off x="153866" y="3000375"/>
            <a:ext cx="9906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altLang="de-DE" sz="2400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53258" name="AutoShape 11"/>
          <p:cNvSpPr>
            <a:spLocks noChangeArrowheads="1"/>
          </p:cNvSpPr>
          <p:nvPr/>
        </p:nvSpPr>
        <p:spPr bwMode="auto">
          <a:xfrm>
            <a:off x="351692" y="3714750"/>
            <a:ext cx="9906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altLang="de-DE" sz="2400">
                <a:solidFill>
                  <a:srgbClr val="000000"/>
                </a:solidFill>
              </a:rPr>
              <a:t>NW</a:t>
            </a:r>
          </a:p>
        </p:txBody>
      </p:sp>
      <p:sp>
        <p:nvSpPr>
          <p:cNvPr id="53259" name="AutoShape 12"/>
          <p:cNvSpPr>
            <a:spLocks noChangeArrowheads="1"/>
          </p:cNvSpPr>
          <p:nvPr/>
        </p:nvSpPr>
        <p:spPr bwMode="auto">
          <a:xfrm>
            <a:off x="1274885" y="4429125"/>
            <a:ext cx="990600" cy="609600"/>
          </a:xfrm>
          <a:prstGeom prst="roundRect">
            <a:avLst>
              <a:gd name="adj" fmla="val 16667"/>
            </a:avLst>
          </a:prstGeom>
          <a:solidFill>
            <a:srgbClr val="99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altLang="de-DE" sz="2400"/>
              <a:t>RE</a:t>
            </a:r>
          </a:p>
        </p:txBody>
      </p:sp>
      <p:sp>
        <p:nvSpPr>
          <p:cNvPr id="53260" name="AutoShape 13"/>
          <p:cNvSpPr>
            <a:spLocks noChangeArrowheads="1"/>
          </p:cNvSpPr>
          <p:nvPr/>
        </p:nvSpPr>
        <p:spPr bwMode="auto">
          <a:xfrm>
            <a:off x="4267200" y="5410200"/>
            <a:ext cx="990600" cy="609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altLang="de-DE" sz="2400" dirty="0"/>
              <a:t>SP</a:t>
            </a:r>
          </a:p>
        </p:txBody>
      </p:sp>
      <p:sp>
        <p:nvSpPr>
          <p:cNvPr id="53261" name="AutoShape 14"/>
          <p:cNvSpPr>
            <a:spLocks/>
          </p:cNvSpPr>
          <p:nvPr/>
        </p:nvSpPr>
        <p:spPr bwMode="auto">
          <a:xfrm>
            <a:off x="5029200" y="2286000"/>
            <a:ext cx="762000" cy="3810000"/>
          </a:xfrm>
          <a:prstGeom prst="leftBrace">
            <a:avLst>
              <a:gd name="adj1" fmla="val 3846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altLang="de-DE"/>
          </a:p>
        </p:txBody>
      </p:sp>
      <p:cxnSp>
        <p:nvCxnSpPr>
          <p:cNvPr id="128015" name="AutoShape 15"/>
          <p:cNvCxnSpPr>
            <a:cxnSpLocks noChangeShapeType="1"/>
            <a:stCxn id="53261" idx="1"/>
            <a:endCxn id="53272" idx="2"/>
          </p:cNvCxnSpPr>
          <p:nvPr/>
        </p:nvCxnSpPr>
        <p:spPr bwMode="auto">
          <a:xfrm rot="10800000">
            <a:off x="4935415" y="1752600"/>
            <a:ext cx="93785" cy="2438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8016" name="AutoShape 16"/>
          <p:cNvCxnSpPr>
            <a:cxnSpLocks noChangeShapeType="1"/>
            <a:stCxn id="53261" idx="1"/>
            <a:endCxn id="53255" idx="3"/>
          </p:cNvCxnSpPr>
          <p:nvPr/>
        </p:nvCxnSpPr>
        <p:spPr bwMode="auto">
          <a:xfrm rot="10800000">
            <a:off x="4377105" y="1628776"/>
            <a:ext cx="652096" cy="25622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8017" name="AutoShape 17"/>
          <p:cNvCxnSpPr>
            <a:cxnSpLocks noChangeShapeType="1"/>
            <a:stCxn id="53261" idx="1"/>
            <a:endCxn id="53256" idx="3"/>
          </p:cNvCxnSpPr>
          <p:nvPr/>
        </p:nvCxnSpPr>
        <p:spPr bwMode="auto">
          <a:xfrm rot="10800000">
            <a:off x="990600" y="2590800"/>
            <a:ext cx="4038600" cy="1600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8018" name="AutoShape 18"/>
          <p:cNvCxnSpPr>
            <a:cxnSpLocks noChangeShapeType="1"/>
            <a:stCxn id="53261" idx="1"/>
            <a:endCxn id="53257" idx="3"/>
          </p:cNvCxnSpPr>
          <p:nvPr/>
        </p:nvCxnSpPr>
        <p:spPr bwMode="auto">
          <a:xfrm rot="10800000">
            <a:off x="1144466" y="3305176"/>
            <a:ext cx="3884734" cy="8858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8019" name="AutoShape 19"/>
          <p:cNvCxnSpPr>
            <a:cxnSpLocks noChangeShapeType="1"/>
            <a:stCxn id="53261" idx="1"/>
            <a:endCxn id="53258" idx="3"/>
          </p:cNvCxnSpPr>
          <p:nvPr/>
        </p:nvCxnSpPr>
        <p:spPr bwMode="auto">
          <a:xfrm rot="10800000">
            <a:off x="1342292" y="4019550"/>
            <a:ext cx="3686908" cy="1714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8020" name="AutoShape 20"/>
          <p:cNvCxnSpPr>
            <a:cxnSpLocks noChangeShapeType="1"/>
            <a:stCxn id="53261" idx="1"/>
            <a:endCxn id="53259" idx="3"/>
          </p:cNvCxnSpPr>
          <p:nvPr/>
        </p:nvCxnSpPr>
        <p:spPr bwMode="auto">
          <a:xfrm rot="10800000" flipV="1">
            <a:off x="2265485" y="4191001"/>
            <a:ext cx="2763715" cy="5429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8022" name="AutoShape 22"/>
          <p:cNvCxnSpPr>
            <a:cxnSpLocks noChangeShapeType="1"/>
            <a:stCxn id="53275" idx="0"/>
          </p:cNvCxnSpPr>
          <p:nvPr/>
        </p:nvCxnSpPr>
        <p:spPr bwMode="auto">
          <a:xfrm flipH="1">
            <a:off x="4783015" y="4191000"/>
            <a:ext cx="246185" cy="1219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3269" name="AutoShape 23"/>
          <p:cNvSpPr>
            <a:spLocks noChangeArrowheads="1"/>
          </p:cNvSpPr>
          <p:nvPr/>
        </p:nvSpPr>
        <p:spPr bwMode="auto">
          <a:xfrm>
            <a:off x="945174" y="1643063"/>
            <a:ext cx="1371600" cy="609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altLang="de-DE" sz="2400"/>
              <a:t>KU/MU/LI</a:t>
            </a:r>
          </a:p>
        </p:txBody>
      </p:sp>
      <p:cxnSp>
        <p:nvCxnSpPr>
          <p:cNvPr id="128024" name="AutoShape 24"/>
          <p:cNvCxnSpPr>
            <a:cxnSpLocks noChangeShapeType="1"/>
            <a:stCxn id="53261" idx="1"/>
            <a:endCxn id="53269" idx="3"/>
          </p:cNvCxnSpPr>
          <p:nvPr/>
        </p:nvCxnSpPr>
        <p:spPr bwMode="auto">
          <a:xfrm rot="10800000">
            <a:off x="2316774" y="1947864"/>
            <a:ext cx="2712426" cy="22431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3271" name="Text Box 25"/>
          <p:cNvSpPr txBox="1">
            <a:spLocks noChangeArrowheads="1"/>
          </p:cNvSpPr>
          <p:nvPr/>
        </p:nvSpPr>
        <p:spPr bwMode="auto">
          <a:xfrm>
            <a:off x="288681" y="268288"/>
            <a:ext cx="382611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altLang="de-DE" sz="2400">
              <a:solidFill>
                <a:schemeClr val="bg1"/>
              </a:solidFill>
            </a:endParaRPr>
          </a:p>
        </p:txBody>
      </p:sp>
      <p:sp>
        <p:nvSpPr>
          <p:cNvPr id="53272" name="AutoShape 7"/>
          <p:cNvSpPr>
            <a:spLocks noChangeArrowheads="1"/>
          </p:cNvSpPr>
          <p:nvPr/>
        </p:nvSpPr>
        <p:spPr bwMode="auto">
          <a:xfrm>
            <a:off x="4440115" y="1143000"/>
            <a:ext cx="990600" cy="609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altLang="de-DE" sz="2400" dirty="0"/>
              <a:t>D</a:t>
            </a:r>
          </a:p>
        </p:txBody>
      </p:sp>
      <p:sp>
        <p:nvSpPr>
          <p:cNvPr id="53273" name="Text Box 32"/>
          <p:cNvSpPr txBox="1">
            <a:spLocks noChangeArrowheads="1"/>
          </p:cNvSpPr>
          <p:nvPr/>
        </p:nvSpPr>
        <p:spPr bwMode="auto">
          <a:xfrm>
            <a:off x="4708281" y="620714"/>
            <a:ext cx="18473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altLang="de-DE">
              <a:solidFill>
                <a:schemeClr val="accent1"/>
              </a:solidFill>
            </a:endParaRPr>
          </a:p>
        </p:txBody>
      </p:sp>
      <p:sp>
        <p:nvSpPr>
          <p:cNvPr id="53274" name="Line 33"/>
          <p:cNvSpPr>
            <a:spLocks noChangeShapeType="1"/>
          </p:cNvSpPr>
          <p:nvPr/>
        </p:nvSpPr>
        <p:spPr bwMode="auto">
          <a:xfrm flipH="1">
            <a:off x="3505200" y="4191000"/>
            <a:ext cx="152400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53275" name="Line 34"/>
          <p:cNvSpPr>
            <a:spLocks noChangeShapeType="1"/>
          </p:cNvSpPr>
          <p:nvPr/>
        </p:nvSpPr>
        <p:spPr bwMode="auto">
          <a:xfrm flipH="1">
            <a:off x="3352800" y="4191000"/>
            <a:ext cx="167640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cxnSp>
        <p:nvCxnSpPr>
          <p:cNvPr id="128035" name="AutoShape 35"/>
          <p:cNvCxnSpPr>
            <a:cxnSpLocks noChangeShapeType="1"/>
            <a:stCxn id="53275" idx="0"/>
          </p:cNvCxnSpPr>
          <p:nvPr/>
        </p:nvCxnSpPr>
        <p:spPr bwMode="auto">
          <a:xfrm flipH="1">
            <a:off x="3305908" y="4191000"/>
            <a:ext cx="1723292" cy="1695450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53277" name="Rectangle 38"/>
          <p:cNvSpPr>
            <a:spLocks noGrp="1" noChangeArrowheads="1"/>
          </p:cNvSpPr>
          <p:nvPr>
            <p:ph type="title"/>
          </p:nvPr>
        </p:nvSpPr>
        <p:spPr>
          <a:xfrm>
            <a:off x="971600" y="381000"/>
            <a:ext cx="7791400" cy="685800"/>
          </a:xfrm>
        </p:spPr>
        <p:txBody>
          <a:bodyPr/>
          <a:lstStyle/>
          <a:p>
            <a:pPr algn="l"/>
            <a:r>
              <a:rPr lang="de-DE" altLang="de-DE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Pflichtfächer Q1</a:t>
            </a:r>
            <a:endParaRPr lang="de-DE" altLang="de-DE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3278" name="AutoShape 13"/>
          <p:cNvSpPr>
            <a:spLocks noChangeArrowheads="1"/>
          </p:cNvSpPr>
          <p:nvPr/>
        </p:nvSpPr>
        <p:spPr bwMode="auto">
          <a:xfrm>
            <a:off x="1340827" y="5357813"/>
            <a:ext cx="990600" cy="6096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altLang="de-DE" sz="2400"/>
              <a:t>Px</a:t>
            </a:r>
          </a:p>
        </p:txBody>
      </p:sp>
      <p:cxnSp>
        <p:nvCxnSpPr>
          <p:cNvPr id="52" name="AutoShape 20"/>
          <p:cNvCxnSpPr>
            <a:cxnSpLocks noChangeShapeType="1"/>
            <a:stCxn id="53275" idx="0"/>
          </p:cNvCxnSpPr>
          <p:nvPr/>
        </p:nvCxnSpPr>
        <p:spPr bwMode="auto">
          <a:xfrm rot="5400000">
            <a:off x="2941394" y="3579569"/>
            <a:ext cx="1476375" cy="2699238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sysDash"/>
            <a:round/>
            <a:headEnd/>
            <a:tailEnd type="triangle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8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8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8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8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8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8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8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8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8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8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sign1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Design1</Template>
  <TotalTime>0</TotalTime>
  <Words>533</Words>
  <Application>Microsoft Office PowerPoint</Application>
  <PresentationFormat>Bildschirmpräsentation (4:3)</PresentationFormat>
  <Paragraphs>233</Paragraphs>
  <Slides>24</Slides>
  <Notes>20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24</vt:i4>
      </vt:variant>
    </vt:vector>
  </HeadingPairs>
  <TitlesOfParts>
    <vt:vector size="33" baseType="lpstr">
      <vt:lpstr>Arial</vt:lpstr>
      <vt:lpstr>Arial Black</vt:lpstr>
      <vt:lpstr>Calibri</vt:lpstr>
      <vt:lpstr>Monotype Sorts</vt:lpstr>
      <vt:lpstr>Times New Roman</vt:lpstr>
      <vt:lpstr>Wingdings</vt:lpstr>
      <vt:lpstr>Design1</vt:lpstr>
      <vt:lpstr>Dokument</vt:lpstr>
      <vt:lpstr>Microsoft Word 97-2003-Dokument</vt:lpstr>
      <vt:lpstr>Die Sekundarstufe II                          </vt:lpstr>
      <vt:lpstr>Lernen in der Oberstufe</vt:lpstr>
      <vt:lpstr>   Aufbau der Sek II</vt:lpstr>
      <vt:lpstr>Die Einführungsphase</vt:lpstr>
      <vt:lpstr>Aufgabenfelder – Pflichtfächer  E  </vt:lpstr>
      <vt:lpstr>Fachangebot für die Kurswahl  Abitur 2023 (vorläufig)</vt:lpstr>
      <vt:lpstr>Die Qualifikationsphase Q1/2</vt:lpstr>
      <vt:lpstr>PowerPoint-Präsentation</vt:lpstr>
      <vt:lpstr>Pflichtfächer Q1</vt:lpstr>
      <vt:lpstr>Pflichtfächer und  Mindestbelegungsdauer</vt:lpstr>
      <vt:lpstr>Schriftlichkeit E - Q2</vt:lpstr>
      <vt:lpstr>PowerPoint-Präsentation</vt:lpstr>
      <vt:lpstr>PowerPoint-Präsentation</vt:lpstr>
      <vt:lpstr>PowerPoint-Präsentation</vt:lpstr>
      <vt:lpstr>PowerPoint-Präsentation</vt:lpstr>
      <vt:lpstr>Zusammenfassung: Abiturfachkombinationen</vt:lpstr>
      <vt:lpstr>Zusammenfassung:  Hinweise zur Wahl</vt:lpstr>
      <vt:lpstr>Beispiel- laufbahn</vt:lpstr>
      <vt:lpstr>Weitere Informationen: </vt:lpstr>
      <vt:lpstr>Das LuPo-Programm 1</vt:lpstr>
      <vt:lpstr>Das LuPo-Programm 2</vt:lpstr>
      <vt:lpstr>Auslandsaufenthalte</vt:lpstr>
      <vt:lpstr>Ablauf der Wahlen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User</dc:creator>
  <cp:lastModifiedBy>Dr. Frank, Karin</cp:lastModifiedBy>
  <cp:revision>70</cp:revision>
  <dcterms:created xsi:type="dcterms:W3CDTF">2017-09-10T15:52:46Z</dcterms:created>
  <dcterms:modified xsi:type="dcterms:W3CDTF">2020-02-17T17:53:34Z</dcterms:modified>
</cp:coreProperties>
</file>